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y="5143500" cx="9144000"/>
  <p:notesSz cx="6858000" cy="9144000"/>
  <p:embeddedFontLst>
    <p:embeddedFont>
      <p:font typeface="Roboto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Roboto-regular.fntdata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Roboto-italic.fntdata"/><Relationship Id="rId16" Type="http://schemas.openxmlformats.org/officeDocument/2006/relationships/slide" Target="slides/slide12.xml"/><Relationship Id="rId38" Type="http://schemas.openxmlformats.org/officeDocument/2006/relationships/font" Target="fonts/Roboto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Oracles etc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overpromise and underdeliver (on privacy!)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say blockchain is anonymous, actually pseudonymous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Cryptographers Inside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Shape 2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Shape 3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Shape 3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Visa = 10,000 transactions per second. BTC = 7 transactions per second.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really, the problem is that nothing works smoothly. I’ve seen eth foundation devs fighting ENS fees for a day. Fees are unpredictable. No one can use this tech right now. 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https://medium.com/swlh/the-user-experience-of-blockchain-applications-ea7defc388df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real challenges are much more detailed and complex:</a:t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Behaviorsm (see my blog post)</a:t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Token engineering (see trent blog post series)</a:t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Work on cryptoecon primitives</a:t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How d we govern ourselves? All governance systems fail</a:t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Reallt hard to analyze behavior of humans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real challenges are much more detailed and complex:</a:t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Behaviorsm (see my blog post)</a:t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Token engineering (see trent blog post series)</a:t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Work on cryptoecon primitives</a:t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How d we govern ourselves? All governance systems fail</a:t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Reallt hard to analyze behavior of humans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openxmlformats.org/officeDocument/2006/relationships/image" Target="../media/image37.png"/><Relationship Id="rId5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Relationship Id="rId4" Type="http://schemas.openxmlformats.org/officeDocument/2006/relationships/image" Target="../media/image22.png"/><Relationship Id="rId5" Type="http://schemas.openxmlformats.org/officeDocument/2006/relationships/image" Target="../media/image5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5.png"/><Relationship Id="rId6" Type="http://schemas.openxmlformats.org/officeDocument/2006/relationships/image" Target="../media/image31.png"/><Relationship Id="rId7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Relationship Id="rId4" Type="http://schemas.openxmlformats.org/officeDocument/2006/relationships/image" Target="../media/image38.png"/><Relationship Id="rId5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png"/><Relationship Id="rId4" Type="http://schemas.openxmlformats.org/officeDocument/2006/relationships/image" Target="../media/image36.png"/><Relationship Id="rId11" Type="http://schemas.openxmlformats.org/officeDocument/2006/relationships/image" Target="../media/image51.png"/><Relationship Id="rId10" Type="http://schemas.openxmlformats.org/officeDocument/2006/relationships/image" Target="../media/image47.png"/><Relationship Id="rId9" Type="http://schemas.openxmlformats.org/officeDocument/2006/relationships/image" Target="../media/image39.png"/><Relationship Id="rId5" Type="http://schemas.openxmlformats.org/officeDocument/2006/relationships/image" Target="../media/image41.png"/><Relationship Id="rId6" Type="http://schemas.openxmlformats.org/officeDocument/2006/relationships/image" Target="../media/image54.png"/><Relationship Id="rId7" Type="http://schemas.openxmlformats.org/officeDocument/2006/relationships/image" Target="../media/image42.png"/><Relationship Id="rId8" Type="http://schemas.openxmlformats.org/officeDocument/2006/relationships/image" Target="../media/image4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png"/><Relationship Id="rId4" Type="http://schemas.openxmlformats.org/officeDocument/2006/relationships/image" Target="../media/image36.png"/><Relationship Id="rId11" Type="http://schemas.openxmlformats.org/officeDocument/2006/relationships/image" Target="../media/image51.png"/><Relationship Id="rId10" Type="http://schemas.openxmlformats.org/officeDocument/2006/relationships/image" Target="../media/image47.png"/><Relationship Id="rId9" Type="http://schemas.openxmlformats.org/officeDocument/2006/relationships/image" Target="../media/image39.png"/><Relationship Id="rId5" Type="http://schemas.openxmlformats.org/officeDocument/2006/relationships/image" Target="../media/image41.png"/><Relationship Id="rId6" Type="http://schemas.openxmlformats.org/officeDocument/2006/relationships/image" Target="../media/image54.png"/><Relationship Id="rId7" Type="http://schemas.openxmlformats.org/officeDocument/2006/relationships/image" Target="../media/image42.png"/><Relationship Id="rId8" Type="http://schemas.openxmlformats.org/officeDocument/2006/relationships/image" Target="../media/image4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www.lucidchart.com/documents/edit/e8fa4723-5017-4ef3-8089-a5e50f183d6f/0?callback=close&amp;name=slides&amp;callback_type=back&amp;v=387&amp;s=360" TargetMode="External"/><Relationship Id="rId4" Type="http://schemas.openxmlformats.org/officeDocument/2006/relationships/image" Target="../media/image56.png"/><Relationship Id="rId10" Type="http://schemas.openxmlformats.org/officeDocument/2006/relationships/image" Target="../media/image51.png"/><Relationship Id="rId9" Type="http://schemas.openxmlformats.org/officeDocument/2006/relationships/image" Target="../media/image47.png"/><Relationship Id="rId5" Type="http://schemas.openxmlformats.org/officeDocument/2006/relationships/image" Target="../media/image41.png"/><Relationship Id="rId6" Type="http://schemas.openxmlformats.org/officeDocument/2006/relationships/image" Target="../media/image54.png"/><Relationship Id="rId7" Type="http://schemas.openxmlformats.org/officeDocument/2006/relationships/image" Target="../media/image42.png"/><Relationship Id="rId8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0.png"/><Relationship Id="rId4" Type="http://schemas.openxmlformats.org/officeDocument/2006/relationships/hyperlink" Target="https://www.slideshare.net/AmeElliott/designing-trustable-products-microinteractions-matter-for-secure-ux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hyperlink" Target="https://medium.com/tandemly/ux-design-for-blockchain-is-still-ux-design-2a3e1dd15a99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ethgasstation.info/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vitalik.ca/general/2017/12/17/voting.html" TargetMode="External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vitalik.ca/general/2017/12/17/voting.html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3975" y="2031425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>
            <p:ph type="ctrTitle"/>
          </p:nvPr>
        </p:nvSpPr>
        <p:spPr>
          <a:xfrm>
            <a:off x="311700" y="974050"/>
            <a:ext cx="8520600" cy="156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Blockchain: Current Challenges</a:t>
            </a:r>
            <a:endParaRPr sz="4400"/>
          </a:p>
          <a:p>
            <a:pPr indent="0" lvl="0" marL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highlight>
                  <a:srgbClr val="FFFFFF"/>
                </a:highlight>
              </a:rPr>
              <a:t>Plus: privacy on the blockchain via zero knowledge proofs</a:t>
            </a:r>
            <a:endParaRPr sz="2400"/>
          </a:p>
        </p:txBody>
      </p:sp>
      <p:sp>
        <p:nvSpPr>
          <p:cNvPr id="56" name="Shape 5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Elad Verbin,</a:t>
            </a:r>
            <a:endParaRPr sz="24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For Free &amp; Safe in Cyberspace</a:t>
            </a:r>
            <a:endParaRPr sz="24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6400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May 4, 2018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Blockchain: Infrastructural Challenges</a:t>
            </a:r>
            <a:endParaRPr/>
          </a:p>
        </p:txBody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Scalability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Usability / UX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Governance &amp; Token Engineering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AutoNum type="arabicPeriod"/>
            </a:pPr>
            <a:r>
              <a:rPr lang="en" sz="2400">
                <a:solidFill>
                  <a:srgbClr val="FF0000"/>
                </a:solidFill>
              </a:rPr>
              <a:t>Connection with Real World</a:t>
            </a:r>
            <a:endParaRPr sz="2400">
              <a:solidFill>
                <a:srgbClr val="FF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Privacy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33" name="Shape 13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5200" y="1357300"/>
            <a:ext cx="4457098" cy="2968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Blockchain: Infrastructural Challenges</a:t>
            </a:r>
            <a:endParaRPr/>
          </a:p>
        </p:txBody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Scalability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Usability / UX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Governance &amp; Token Engineering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Connection with Real World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AutoNum type="arabicPeriod"/>
            </a:pPr>
            <a:r>
              <a:rPr lang="en" sz="2400">
                <a:solidFill>
                  <a:srgbClr val="FF0000"/>
                </a:solidFill>
              </a:rPr>
              <a:t>Privacy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141" name="Shape 14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5824" y="1432925"/>
            <a:ext cx="4610226" cy="275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type="title"/>
          </p:nvPr>
        </p:nvSpPr>
        <p:spPr>
          <a:xfrm>
            <a:off x="1388088" y="5263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Privacy on the blockchain</a:t>
            </a:r>
            <a:endParaRPr/>
          </a:p>
        </p:txBody>
      </p:sp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8113" y="640275"/>
            <a:ext cx="1047750" cy="12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050" y="1088288"/>
            <a:ext cx="4966699" cy="37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Deanonymizing Bitcoin</a:t>
            </a:r>
            <a:endParaRPr/>
          </a:p>
        </p:txBody>
      </p:sp>
      <p:pic>
        <p:nvPicPr>
          <p:cNvPr id="155" name="Shape 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2749" y="1551125"/>
            <a:ext cx="3536451" cy="269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Zcash</a:t>
            </a:r>
            <a:endParaRPr/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600" y="1761725"/>
            <a:ext cx="3691749" cy="221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5500" y="348500"/>
            <a:ext cx="2776876" cy="1846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5500" y="2814550"/>
            <a:ext cx="2706350" cy="18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/>
        </p:nvSpPr>
        <p:spPr>
          <a:xfrm>
            <a:off x="5204250" y="34344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1800">
                <a:solidFill>
                  <a:srgbClr val="5C6062"/>
                </a:solidFill>
                <a:latin typeface="Roboto"/>
                <a:ea typeface="Roboto"/>
                <a:cs typeface="Roboto"/>
                <a:sym typeface="Roboto"/>
              </a:rPr>
              <a:t>Eli Ben-Sasson</a:t>
            </a:r>
            <a:endParaRPr b="1" sz="1800">
              <a:solidFill>
                <a:srgbClr val="5C606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5" name="Shape 165"/>
          <p:cNvSpPr txBox="1"/>
          <p:nvPr/>
        </p:nvSpPr>
        <p:spPr>
          <a:xfrm>
            <a:off x="5832300" y="8533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5C6062"/>
                </a:solidFill>
                <a:latin typeface="Roboto"/>
                <a:ea typeface="Roboto"/>
                <a:cs typeface="Roboto"/>
                <a:sym typeface="Roboto"/>
              </a:rPr>
              <a:t>Zooko Wilcox</a:t>
            </a:r>
            <a:endParaRPr b="1" sz="1800">
              <a:solidFill>
                <a:srgbClr val="5C606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7575" y="1538888"/>
            <a:ext cx="1913325" cy="191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500" y="1752600"/>
            <a:ext cx="2474474" cy="148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6425" y="2052638"/>
            <a:ext cx="2800350" cy="8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800"/>
            <a:ext cx="9143999" cy="51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83925" y="1857375"/>
            <a:ext cx="4991100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Shape 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5750"/>
            <a:ext cx="9144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38150"/>
            <a:ext cx="9144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Algorithmic Redistribution of Wealth</a:t>
            </a:r>
            <a:endParaRPr/>
          </a:p>
        </p:txBody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               </a:t>
            </a:r>
            <a:r>
              <a:rPr b="1" lang="en"/>
              <a:t>The Present (Legacy)</a:t>
            </a:r>
            <a:r>
              <a:rPr lang="en"/>
              <a:t>                                      </a:t>
            </a:r>
            <a:r>
              <a:rPr b="1" lang="en"/>
              <a:t>The Future</a:t>
            </a:r>
            <a:endParaRPr b="1"/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970" y="1942150"/>
            <a:ext cx="4195724" cy="220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8625" y="1688150"/>
            <a:ext cx="3692751" cy="276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Crypto-Governance</a:t>
            </a:r>
            <a:endParaRPr/>
          </a:p>
        </p:txBody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6925" y="216425"/>
            <a:ext cx="3504401" cy="233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475" y="1521975"/>
            <a:ext cx="4640250" cy="263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0724" y="2757820"/>
            <a:ext cx="3699350" cy="2080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Talk Outline</a:t>
            </a:r>
            <a:endParaRPr sz="3600"/>
          </a:p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311700" y="1304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Blockchain: current challenges</a:t>
            </a:r>
            <a:endParaRPr sz="3000"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Privacy on the Blockchain</a:t>
            </a:r>
            <a:endParaRPr sz="3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Auctions</a:t>
            </a:r>
            <a:endParaRPr/>
          </a:p>
        </p:txBody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" y="1468725"/>
            <a:ext cx="5434301" cy="271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9825" y="361950"/>
            <a:ext cx="1788200" cy="257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6275" y="3212190"/>
            <a:ext cx="2325475" cy="1744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Democratizing Privacy</a:t>
            </a:r>
            <a:endParaRPr/>
          </a:p>
        </p:txBody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9928" y="1041300"/>
            <a:ext cx="2951773" cy="196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0600" y="1041300"/>
            <a:ext cx="3245050" cy="196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3600" y="3498000"/>
            <a:ext cx="2834875" cy="144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600" y="3498000"/>
            <a:ext cx="2564472" cy="144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36750" y="3498000"/>
            <a:ext cx="2056365" cy="144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Shape 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125" y="1025950"/>
            <a:ext cx="5508674" cy="309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0450" y="152400"/>
            <a:ext cx="1981150" cy="19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0450" y="2285950"/>
            <a:ext cx="1788977" cy="27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050" y="1025950"/>
            <a:ext cx="5508674" cy="309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5125" y="942321"/>
            <a:ext cx="3258875" cy="325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 txBox="1"/>
          <p:nvPr/>
        </p:nvSpPr>
        <p:spPr>
          <a:xfrm>
            <a:off x="3620700" y="4202900"/>
            <a:ext cx="32415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</a:rPr>
              <a:t>thanks!</a:t>
            </a:r>
            <a:endParaRPr sz="4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9600"/>
              <a:t>END</a:t>
            </a:r>
            <a:endParaRPr sz="9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>
            <a:off x="3825" y="2229825"/>
            <a:ext cx="9144000" cy="806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Shape 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00" y="819925"/>
            <a:ext cx="1635116" cy="9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7250" y="3134200"/>
            <a:ext cx="1376675" cy="183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4925" y="3359807"/>
            <a:ext cx="2093000" cy="145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8825" y="609600"/>
            <a:ext cx="2093000" cy="10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81875" y="3800576"/>
            <a:ext cx="2206013" cy="6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20875" y="565562"/>
            <a:ext cx="1851400" cy="129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00525" y="597517"/>
            <a:ext cx="1376675" cy="13843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7" name="Shape 267"/>
          <p:cNvCxnSpPr/>
          <p:nvPr/>
        </p:nvCxnSpPr>
        <p:spPr>
          <a:xfrm>
            <a:off x="848912" y="1754426"/>
            <a:ext cx="0" cy="63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8" name="Shape 268"/>
          <p:cNvCxnSpPr>
            <a:stCxn id="261" idx="0"/>
          </p:cNvCxnSpPr>
          <p:nvPr/>
        </p:nvCxnSpPr>
        <p:spPr>
          <a:xfrm>
            <a:off x="1925588" y="313420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9" name="Shape 269"/>
          <p:cNvCxnSpPr>
            <a:stCxn id="261" idx="0"/>
          </p:cNvCxnSpPr>
          <p:nvPr/>
        </p:nvCxnSpPr>
        <p:spPr>
          <a:xfrm>
            <a:off x="1925588" y="313420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0" name="Shape 270"/>
          <p:cNvCxnSpPr>
            <a:stCxn id="261" idx="0"/>
          </p:cNvCxnSpPr>
          <p:nvPr/>
        </p:nvCxnSpPr>
        <p:spPr>
          <a:xfrm rot="10800000">
            <a:off x="1925588" y="2807200"/>
            <a:ext cx="0" cy="32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1" name="Shape 271"/>
          <p:cNvCxnSpPr>
            <a:stCxn id="265" idx="2"/>
          </p:cNvCxnSpPr>
          <p:nvPr/>
        </p:nvCxnSpPr>
        <p:spPr>
          <a:xfrm>
            <a:off x="2946575" y="1863525"/>
            <a:ext cx="0" cy="59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2" name="Shape 272"/>
          <p:cNvCxnSpPr>
            <a:stCxn id="262" idx="0"/>
          </p:cNvCxnSpPr>
          <p:nvPr/>
        </p:nvCxnSpPr>
        <p:spPr>
          <a:xfrm rot="10800000">
            <a:off x="4041425" y="2807207"/>
            <a:ext cx="0" cy="55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3" name="Shape 273"/>
          <p:cNvCxnSpPr>
            <a:stCxn id="263" idx="2"/>
          </p:cNvCxnSpPr>
          <p:nvPr/>
        </p:nvCxnSpPr>
        <p:spPr>
          <a:xfrm flipH="1">
            <a:off x="5153925" y="1656100"/>
            <a:ext cx="11400" cy="770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4" name="Shape 274"/>
          <p:cNvCxnSpPr>
            <a:stCxn id="264" idx="0"/>
          </p:cNvCxnSpPr>
          <p:nvPr/>
        </p:nvCxnSpPr>
        <p:spPr>
          <a:xfrm rot="10800000">
            <a:off x="6384882" y="2866076"/>
            <a:ext cx="0" cy="93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5" name="Shape 275"/>
          <p:cNvCxnSpPr>
            <a:stCxn id="266" idx="2"/>
          </p:cNvCxnSpPr>
          <p:nvPr/>
        </p:nvCxnSpPr>
        <p:spPr>
          <a:xfrm>
            <a:off x="7388862" y="1981851"/>
            <a:ext cx="0" cy="47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6" name="Shape 276"/>
          <p:cNvSpPr txBox="1"/>
          <p:nvPr/>
        </p:nvSpPr>
        <p:spPr>
          <a:xfrm>
            <a:off x="157050" y="2374988"/>
            <a:ext cx="84345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   700 BC       40s            70s            91              93               94         2000     2018</a:t>
            </a:r>
            <a:endParaRPr b="1" sz="1800"/>
          </a:p>
        </p:txBody>
      </p:sp>
      <p:pic>
        <p:nvPicPr>
          <p:cNvPr id="277" name="Shape 2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38950" y="3276600"/>
            <a:ext cx="552600" cy="5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Shape 2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35250" y="3943650"/>
            <a:ext cx="552600" cy="552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Shape 279"/>
          <p:cNvCxnSpPr>
            <a:endCxn id="277" idx="0"/>
          </p:cNvCxnSpPr>
          <p:nvPr/>
        </p:nvCxnSpPr>
        <p:spPr>
          <a:xfrm>
            <a:off x="8296350" y="2850600"/>
            <a:ext cx="18900" cy="4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0" name="Shape 280"/>
          <p:cNvSpPr txBox="1"/>
          <p:nvPr/>
        </p:nvSpPr>
        <p:spPr>
          <a:xfrm>
            <a:off x="352225" y="-80225"/>
            <a:ext cx="73578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History of Private Communication</a:t>
            </a:r>
            <a:endParaRPr sz="3600"/>
          </a:p>
        </p:txBody>
      </p:sp>
      <p:sp>
        <p:nvSpPr>
          <p:cNvPr id="281" name="Shape 281"/>
          <p:cNvSpPr txBox="1"/>
          <p:nvPr/>
        </p:nvSpPr>
        <p:spPr>
          <a:xfrm>
            <a:off x="3124200" y="4733100"/>
            <a:ext cx="43341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22222"/>
                </a:solidFill>
                <a:highlight>
                  <a:srgbClr val="FFFFFF"/>
                </a:highlight>
              </a:rPr>
              <a:t>Philip R. "Phil" Zimmermann,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/>
        </p:nvSpPr>
        <p:spPr>
          <a:xfrm>
            <a:off x="4041425" y="100"/>
            <a:ext cx="5102700" cy="51435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3825" y="2229825"/>
            <a:ext cx="9144000" cy="806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8" name="Shape 2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00" y="819925"/>
            <a:ext cx="1635116" cy="9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7250" y="3134200"/>
            <a:ext cx="1376675" cy="183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4925" y="3359807"/>
            <a:ext cx="2093000" cy="145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Shape 2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8825" y="609600"/>
            <a:ext cx="2093000" cy="10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81875" y="3800576"/>
            <a:ext cx="2206013" cy="6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20875" y="565562"/>
            <a:ext cx="1851400" cy="129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00525" y="597517"/>
            <a:ext cx="1376675" cy="13843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5" name="Shape 295"/>
          <p:cNvCxnSpPr/>
          <p:nvPr/>
        </p:nvCxnSpPr>
        <p:spPr>
          <a:xfrm>
            <a:off x="848912" y="1754426"/>
            <a:ext cx="0" cy="63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6" name="Shape 296"/>
          <p:cNvCxnSpPr>
            <a:stCxn id="289" idx="0"/>
          </p:cNvCxnSpPr>
          <p:nvPr/>
        </p:nvCxnSpPr>
        <p:spPr>
          <a:xfrm>
            <a:off x="1925588" y="313420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7" name="Shape 297"/>
          <p:cNvCxnSpPr>
            <a:stCxn id="289" idx="0"/>
          </p:cNvCxnSpPr>
          <p:nvPr/>
        </p:nvCxnSpPr>
        <p:spPr>
          <a:xfrm>
            <a:off x="1925588" y="313420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8" name="Shape 298"/>
          <p:cNvCxnSpPr>
            <a:stCxn id="289" idx="0"/>
          </p:cNvCxnSpPr>
          <p:nvPr/>
        </p:nvCxnSpPr>
        <p:spPr>
          <a:xfrm rot="10800000">
            <a:off x="1925588" y="2807200"/>
            <a:ext cx="0" cy="32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9" name="Shape 299"/>
          <p:cNvCxnSpPr>
            <a:stCxn id="293" idx="2"/>
          </p:cNvCxnSpPr>
          <p:nvPr/>
        </p:nvCxnSpPr>
        <p:spPr>
          <a:xfrm>
            <a:off x="2946575" y="1863525"/>
            <a:ext cx="0" cy="59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0" name="Shape 300"/>
          <p:cNvCxnSpPr>
            <a:stCxn id="290" idx="0"/>
          </p:cNvCxnSpPr>
          <p:nvPr/>
        </p:nvCxnSpPr>
        <p:spPr>
          <a:xfrm rot="10800000">
            <a:off x="4041425" y="2807207"/>
            <a:ext cx="0" cy="55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1" name="Shape 301"/>
          <p:cNvCxnSpPr>
            <a:stCxn id="291" idx="2"/>
          </p:cNvCxnSpPr>
          <p:nvPr/>
        </p:nvCxnSpPr>
        <p:spPr>
          <a:xfrm>
            <a:off x="5165325" y="1656100"/>
            <a:ext cx="0" cy="64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2" name="Shape 302"/>
          <p:cNvCxnSpPr>
            <a:stCxn id="292" idx="0"/>
          </p:cNvCxnSpPr>
          <p:nvPr/>
        </p:nvCxnSpPr>
        <p:spPr>
          <a:xfrm rot="10800000">
            <a:off x="6384882" y="2866076"/>
            <a:ext cx="0" cy="93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3" name="Shape 303"/>
          <p:cNvCxnSpPr>
            <a:stCxn id="294" idx="2"/>
          </p:cNvCxnSpPr>
          <p:nvPr/>
        </p:nvCxnSpPr>
        <p:spPr>
          <a:xfrm>
            <a:off x="7388862" y="1981851"/>
            <a:ext cx="0" cy="47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4" name="Shape 304"/>
          <p:cNvSpPr txBox="1"/>
          <p:nvPr/>
        </p:nvSpPr>
        <p:spPr>
          <a:xfrm>
            <a:off x="157050" y="2374988"/>
            <a:ext cx="84345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   700 BC       40s            70s            91              93               94         2000     2018</a:t>
            </a:r>
            <a:endParaRPr b="1" sz="1800"/>
          </a:p>
        </p:txBody>
      </p:sp>
      <p:pic>
        <p:nvPicPr>
          <p:cNvPr id="305" name="Shape 30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38950" y="3276600"/>
            <a:ext cx="552600" cy="5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35250" y="3943650"/>
            <a:ext cx="552600" cy="552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7" name="Shape 307"/>
          <p:cNvCxnSpPr>
            <a:endCxn id="305" idx="0"/>
          </p:cNvCxnSpPr>
          <p:nvPr/>
        </p:nvCxnSpPr>
        <p:spPr>
          <a:xfrm>
            <a:off x="8296350" y="2850600"/>
            <a:ext cx="18900" cy="4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8" name="Shape 308"/>
          <p:cNvSpPr txBox="1"/>
          <p:nvPr/>
        </p:nvSpPr>
        <p:spPr>
          <a:xfrm>
            <a:off x="352225" y="-80225"/>
            <a:ext cx="73578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History of </a:t>
            </a:r>
            <a:r>
              <a:rPr lang="en" sz="3600"/>
              <a:t>Private Communication</a:t>
            </a:r>
            <a:endParaRPr sz="36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Shape 31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400" y="212264"/>
            <a:ext cx="4217425" cy="3953836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Shape 314"/>
          <p:cNvSpPr/>
          <p:nvPr/>
        </p:nvSpPr>
        <p:spPr>
          <a:xfrm>
            <a:off x="4041425" y="100"/>
            <a:ext cx="5102700" cy="51435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Shape 315"/>
          <p:cNvSpPr/>
          <p:nvPr/>
        </p:nvSpPr>
        <p:spPr>
          <a:xfrm>
            <a:off x="4045100" y="2229825"/>
            <a:ext cx="5102700" cy="806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Shape 316"/>
          <p:cNvSpPr txBox="1"/>
          <p:nvPr/>
        </p:nvSpPr>
        <p:spPr>
          <a:xfrm>
            <a:off x="3675800" y="2375000"/>
            <a:ext cx="49158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      </a:t>
            </a:r>
            <a:r>
              <a:rPr b="1" lang="en" sz="1800"/>
              <a:t>91          93               94         2000     2018</a:t>
            </a:r>
            <a:endParaRPr b="1" sz="1800"/>
          </a:p>
        </p:txBody>
      </p:sp>
      <p:pic>
        <p:nvPicPr>
          <p:cNvPr id="317" name="Shape 3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7680" y="4121803"/>
            <a:ext cx="1237845" cy="8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8825" y="609600"/>
            <a:ext cx="2093000" cy="10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81875" y="3800576"/>
            <a:ext cx="2206013" cy="6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47551" y="391000"/>
            <a:ext cx="1582048" cy="15908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1" name="Shape 321"/>
          <p:cNvCxnSpPr>
            <a:stCxn id="322" idx="0"/>
          </p:cNvCxnSpPr>
          <p:nvPr/>
        </p:nvCxnSpPr>
        <p:spPr>
          <a:xfrm>
            <a:off x="1925588" y="313420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3" name="Shape 323"/>
          <p:cNvCxnSpPr>
            <a:stCxn id="322" idx="0"/>
          </p:cNvCxnSpPr>
          <p:nvPr/>
        </p:nvCxnSpPr>
        <p:spPr>
          <a:xfrm>
            <a:off x="1925588" y="313420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4" name="Shape 324"/>
          <p:cNvCxnSpPr>
            <a:stCxn id="317" idx="0"/>
          </p:cNvCxnSpPr>
          <p:nvPr/>
        </p:nvCxnSpPr>
        <p:spPr>
          <a:xfrm rot="10800000">
            <a:off x="4316603" y="3569203"/>
            <a:ext cx="0" cy="55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5" name="Shape 325"/>
          <p:cNvCxnSpPr>
            <a:stCxn id="318" idx="2"/>
          </p:cNvCxnSpPr>
          <p:nvPr/>
        </p:nvCxnSpPr>
        <p:spPr>
          <a:xfrm>
            <a:off x="5165325" y="1656100"/>
            <a:ext cx="0" cy="64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6" name="Shape 326"/>
          <p:cNvCxnSpPr>
            <a:stCxn id="319" idx="0"/>
          </p:cNvCxnSpPr>
          <p:nvPr/>
        </p:nvCxnSpPr>
        <p:spPr>
          <a:xfrm rot="10800000">
            <a:off x="6384882" y="2866076"/>
            <a:ext cx="0" cy="93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7" name="Shape 327"/>
          <p:cNvCxnSpPr>
            <a:stCxn id="320" idx="2"/>
          </p:cNvCxnSpPr>
          <p:nvPr/>
        </p:nvCxnSpPr>
        <p:spPr>
          <a:xfrm>
            <a:off x="7438575" y="1981849"/>
            <a:ext cx="0" cy="47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28" name="Shape 3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38950" y="3276600"/>
            <a:ext cx="552600" cy="5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35250" y="3943650"/>
            <a:ext cx="552600" cy="552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0" name="Shape 330"/>
          <p:cNvCxnSpPr>
            <a:endCxn id="328" idx="0"/>
          </p:cNvCxnSpPr>
          <p:nvPr/>
        </p:nvCxnSpPr>
        <p:spPr>
          <a:xfrm>
            <a:off x="8296350" y="2850600"/>
            <a:ext cx="18900" cy="4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1" name="Shape 331"/>
          <p:cNvCxnSpPr/>
          <p:nvPr/>
        </p:nvCxnSpPr>
        <p:spPr>
          <a:xfrm rot="10800000">
            <a:off x="4307825" y="2850625"/>
            <a:ext cx="0" cy="119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>
            <p:ph type="title"/>
          </p:nvPr>
        </p:nvSpPr>
        <p:spPr>
          <a:xfrm>
            <a:off x="2355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Design: </a:t>
            </a:r>
            <a:r>
              <a:rPr lang="en"/>
              <a:t>Communicating Security</a:t>
            </a:r>
            <a:endParaRPr/>
          </a:p>
        </p:txBody>
      </p:sp>
      <p:pic>
        <p:nvPicPr>
          <p:cNvPr id="337" name="Shape 3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12925"/>
            <a:ext cx="8756776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 txBox="1"/>
          <p:nvPr/>
        </p:nvSpPr>
        <p:spPr>
          <a:xfrm>
            <a:off x="151800" y="4503425"/>
            <a:ext cx="71388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</a:t>
            </a:r>
            <a:r>
              <a:rPr b="1" lang="en"/>
              <a:t>Ame Elliott</a:t>
            </a:r>
            <a:r>
              <a:rPr lang="en"/>
              <a:t>, </a:t>
            </a: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Design Director at Simply Secure.</a:t>
            </a:r>
            <a:endParaRPr sz="13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4"/>
              </a:rPr>
              <a:t>Talk</a:t>
            </a: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: Designing Trustable Products: Microinteractions Matter for Secure UX</a:t>
            </a:r>
            <a:endParaRPr sz="13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me</a:t>
            </a:r>
            <a:endParaRPr/>
          </a:p>
        </p:txBody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1100" y="1403375"/>
            <a:ext cx="3103750" cy="310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9975" y="1945098"/>
            <a:ext cx="2441552" cy="183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Summary:</a:t>
            </a:r>
            <a:r>
              <a:rPr lang="en"/>
              <a:t> to transform industries, you need:</a:t>
            </a:r>
            <a:endParaRPr/>
          </a:p>
        </p:txBody>
      </p:sp>
      <p:pic>
        <p:nvPicPr>
          <p:cNvPr id="344" name="Shape 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5524" y="1076275"/>
            <a:ext cx="1364076" cy="13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Shape 345"/>
          <p:cNvSpPr txBox="1"/>
          <p:nvPr/>
        </p:nvSpPr>
        <p:spPr>
          <a:xfrm>
            <a:off x="6278375" y="2469325"/>
            <a:ext cx="27225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    </a:t>
            </a:r>
            <a:r>
              <a:rPr lang="en" sz="2400"/>
              <a:t>Regulation</a:t>
            </a:r>
            <a:endParaRPr sz="2400"/>
          </a:p>
        </p:txBody>
      </p:sp>
      <p:pic>
        <p:nvPicPr>
          <p:cNvPr id="346" name="Shape 3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4950" y="3188875"/>
            <a:ext cx="1364075" cy="136407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Shape 347"/>
          <p:cNvSpPr txBox="1"/>
          <p:nvPr/>
        </p:nvSpPr>
        <p:spPr>
          <a:xfrm>
            <a:off x="2552825" y="4562000"/>
            <a:ext cx="39711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Metaphors + Trust Building</a:t>
            </a:r>
            <a:endParaRPr sz="2400"/>
          </a:p>
        </p:txBody>
      </p:sp>
      <p:sp>
        <p:nvSpPr>
          <p:cNvPr id="348" name="Shape 348"/>
          <p:cNvSpPr txBox="1"/>
          <p:nvPr/>
        </p:nvSpPr>
        <p:spPr>
          <a:xfrm>
            <a:off x="2710700" y="2513475"/>
            <a:ext cx="385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Public Demand + Business</a:t>
            </a:r>
            <a:endParaRPr sz="2400"/>
          </a:p>
        </p:txBody>
      </p:sp>
      <p:pic>
        <p:nvPicPr>
          <p:cNvPr id="349" name="Shape 3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6000" y="3188875"/>
            <a:ext cx="1364075" cy="136407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Shape 350"/>
          <p:cNvSpPr txBox="1"/>
          <p:nvPr/>
        </p:nvSpPr>
        <p:spPr>
          <a:xfrm>
            <a:off x="6068025" y="4562000"/>
            <a:ext cx="28986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Normalization</a:t>
            </a:r>
            <a:endParaRPr sz="2400"/>
          </a:p>
        </p:txBody>
      </p:sp>
      <p:pic>
        <p:nvPicPr>
          <p:cNvPr id="351" name="Shape 3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750" y="3188875"/>
            <a:ext cx="1967275" cy="136407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Shape 352"/>
          <p:cNvSpPr txBox="1"/>
          <p:nvPr/>
        </p:nvSpPr>
        <p:spPr>
          <a:xfrm>
            <a:off x="958100" y="4638200"/>
            <a:ext cx="28986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R&amp;D</a:t>
            </a:r>
            <a:endParaRPr sz="2400"/>
          </a:p>
        </p:txBody>
      </p:sp>
      <p:pic>
        <p:nvPicPr>
          <p:cNvPr id="353" name="Shape 3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03051" y="1579043"/>
            <a:ext cx="3246724" cy="946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3400" y="1170125"/>
            <a:ext cx="1967276" cy="137919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 txBox="1"/>
          <p:nvPr/>
        </p:nvSpPr>
        <p:spPr>
          <a:xfrm>
            <a:off x="881900" y="2504600"/>
            <a:ext cx="28986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Science</a:t>
            </a:r>
            <a:endParaRPr sz="2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Shape 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3975" y="2031425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Shape 361"/>
          <p:cNvSpPr txBox="1"/>
          <p:nvPr>
            <p:ph type="ctrTitle"/>
          </p:nvPr>
        </p:nvSpPr>
        <p:spPr>
          <a:xfrm>
            <a:off x="311700" y="821650"/>
            <a:ext cx="8520600" cy="156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Collaborative Computing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highlight>
                  <a:srgbClr val="FFFFFF"/>
                </a:highlight>
              </a:rPr>
              <a:t>privacy on the blockchain via zero knowledge proofs</a:t>
            </a:r>
            <a:endParaRPr sz="2400"/>
          </a:p>
        </p:txBody>
      </p:sp>
      <p:sp>
        <p:nvSpPr>
          <p:cNvPr id="362" name="Shape 36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Elad Verbin,</a:t>
            </a:r>
            <a:endParaRPr sz="24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For Free &amp; Safe in Cyberspace</a:t>
            </a:r>
            <a:endParaRPr sz="24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6400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May 4, 2018</a:t>
            </a:r>
            <a:endParaRPr sz="2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 auctions</a:t>
            </a:r>
            <a:endParaRPr/>
          </a:p>
        </p:txBody>
      </p:sp>
      <p:sp>
        <p:nvSpPr>
          <p:cNvPr id="368" name="Shape 3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69" name="Shape 3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9025" y="1077113"/>
            <a:ext cx="6805948" cy="356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3050" y="108513"/>
            <a:ext cx="7620000" cy="360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Blockchain: Infrastructural Challenges</a:t>
            </a:r>
            <a:endParaRPr/>
          </a:p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Scalability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Usability / UX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Governance &amp; Token Engineering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Connection with Real World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Privacy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77" name="Shape 7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Blockchain: Infrastructural Challenges</a:t>
            </a:r>
            <a:endParaRPr/>
          </a:p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AutoNum type="arabicPeriod"/>
            </a:pPr>
            <a:r>
              <a:rPr lang="en" sz="2400">
                <a:solidFill>
                  <a:srgbClr val="FF0000"/>
                </a:solidFill>
              </a:rPr>
              <a:t>Scalability</a:t>
            </a:r>
            <a:endParaRPr sz="2400">
              <a:solidFill>
                <a:srgbClr val="FF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Usability / UX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Governance &amp; Token Engineering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Connection with Real World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Privacy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84" name="Shape 8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9412" y="1050745"/>
            <a:ext cx="4105876" cy="1744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" name="Shape 86"/>
          <p:cNvGrpSpPr/>
          <p:nvPr/>
        </p:nvGrpSpPr>
        <p:grpSpPr>
          <a:xfrm>
            <a:off x="5257800" y="2814644"/>
            <a:ext cx="2791375" cy="2190967"/>
            <a:chOff x="8686800" y="2814644"/>
            <a:chExt cx="2791375" cy="2190967"/>
          </a:xfrm>
        </p:grpSpPr>
        <p:pic>
          <p:nvPicPr>
            <p:cNvPr id="87" name="Shape 8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686800" y="2814644"/>
              <a:ext cx="2569624" cy="1821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" name="Shape 88"/>
            <p:cNvSpPr txBox="1"/>
            <p:nvPr/>
          </p:nvSpPr>
          <p:spPr>
            <a:xfrm rot="3460537">
              <a:off x="9842287" y="3862353"/>
              <a:ext cx="1616384" cy="5999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visa</a:t>
              </a:r>
              <a:endParaRPr/>
            </a:p>
          </p:txBody>
        </p:sp>
        <p:sp>
          <p:nvSpPr>
            <p:cNvPr id="89" name="Shape 89"/>
            <p:cNvSpPr txBox="1"/>
            <p:nvPr/>
          </p:nvSpPr>
          <p:spPr>
            <a:xfrm>
              <a:off x="9656575" y="3896325"/>
              <a:ext cx="1821600" cy="60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btc, eth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Blockchain: Infrastructural Challenges</a:t>
            </a:r>
            <a:endParaRPr/>
          </a:p>
        </p:txBody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Scalability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Usability / </a:t>
            </a:r>
            <a:r>
              <a:rPr lang="en" sz="2400">
                <a:solidFill>
                  <a:srgbClr val="FF0000"/>
                </a:solidFill>
              </a:rPr>
              <a:t>UX</a:t>
            </a:r>
            <a:endParaRPr sz="2400">
              <a:solidFill>
                <a:srgbClr val="FF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Governance &amp; Token Engineering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Connection with Real World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Privacy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96" name="Shape 9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6225" y="1090625"/>
            <a:ext cx="2920242" cy="164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000" y="2886924"/>
            <a:ext cx="2927150" cy="164572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5987050" y="4623105"/>
            <a:ext cx="1714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Source: </a:t>
            </a:r>
            <a:r>
              <a:rPr lang="en" sz="1000" u="sng">
                <a:solidFill>
                  <a:schemeClr val="hlink"/>
                </a:solidFill>
                <a:hlinkClick r:id="rId5"/>
              </a:rPr>
              <a:t>David Atchley</a:t>
            </a:r>
            <a:endParaRPr sz="1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Blockchain: Infrastructural Challenges</a:t>
            </a:r>
            <a:endParaRPr/>
          </a:p>
        </p:txBody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Scalability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AutoNum type="arabicPeriod"/>
            </a:pPr>
            <a:r>
              <a:rPr lang="en" sz="2400">
                <a:solidFill>
                  <a:srgbClr val="FF0000"/>
                </a:solidFill>
              </a:rPr>
              <a:t>Usability</a:t>
            </a:r>
            <a:r>
              <a:rPr lang="en" sz="2400">
                <a:solidFill>
                  <a:srgbClr val="000000"/>
                </a:solidFill>
              </a:rPr>
              <a:t> / UX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Governance &amp; Token Engineering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Connection with Real World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Privacy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06" name="Shape 10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Shape 107"/>
          <p:cNvSpPr txBox="1"/>
          <p:nvPr/>
        </p:nvSpPr>
        <p:spPr>
          <a:xfrm>
            <a:off x="5987050" y="4623105"/>
            <a:ext cx="1714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Source: </a:t>
            </a:r>
            <a:r>
              <a:rPr lang="en" sz="1000" u="sng">
                <a:solidFill>
                  <a:schemeClr val="hlink"/>
                </a:solidFill>
                <a:hlinkClick r:id="rId3"/>
              </a:rPr>
              <a:t>ETH Gas Station</a:t>
            </a:r>
            <a:endParaRPr sz="1000"/>
          </a:p>
        </p:txBody>
      </p:sp>
      <p:pic>
        <p:nvPicPr>
          <p:cNvPr id="108" name="Shape 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8550" y="1066800"/>
            <a:ext cx="4883648" cy="3226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Blockchain: Infrastructural Challenges</a:t>
            </a:r>
            <a:endParaRPr/>
          </a:p>
        </p:txBody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Scalability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Usability / UX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AutoNum type="arabicPeriod"/>
            </a:pPr>
            <a:r>
              <a:rPr lang="en" sz="2400">
                <a:solidFill>
                  <a:srgbClr val="FF0000"/>
                </a:solidFill>
              </a:rPr>
              <a:t>Governance</a:t>
            </a:r>
            <a:r>
              <a:rPr lang="en" sz="2400">
                <a:solidFill>
                  <a:srgbClr val="000000"/>
                </a:solidFill>
              </a:rPr>
              <a:t> &amp; Token Engineering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Connection with Real World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Privacy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15" name="Shape 11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Shape 116"/>
          <p:cNvSpPr txBox="1"/>
          <p:nvPr/>
        </p:nvSpPr>
        <p:spPr>
          <a:xfrm>
            <a:off x="6215650" y="4623105"/>
            <a:ext cx="1714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via </a:t>
            </a:r>
            <a:r>
              <a:rPr lang="en" sz="1000" u="sng">
                <a:solidFill>
                  <a:schemeClr val="hlink"/>
                </a:solidFill>
                <a:hlinkClick r:id="rId3"/>
              </a:rPr>
              <a:t>vitalik</a:t>
            </a:r>
            <a:endParaRPr sz="1000"/>
          </a:p>
        </p:txBody>
      </p:sp>
      <p:pic>
        <p:nvPicPr>
          <p:cNvPr id="117" name="Shape 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2725" y="1825725"/>
            <a:ext cx="4213624" cy="202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Blockchain: Infrastructural Challenges</a:t>
            </a:r>
            <a:endParaRPr/>
          </a:p>
        </p:txBody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Scalability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Usability / UX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Governance &amp; </a:t>
            </a:r>
            <a:r>
              <a:rPr lang="en" sz="2400">
                <a:solidFill>
                  <a:srgbClr val="FF0000"/>
                </a:solidFill>
              </a:rPr>
              <a:t>Token Engineering</a:t>
            </a:r>
            <a:endParaRPr sz="2400">
              <a:solidFill>
                <a:srgbClr val="FF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Connection with Real World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Privacy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24" name="Shape 12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Shape 125"/>
          <p:cNvSpPr txBox="1"/>
          <p:nvPr/>
        </p:nvSpPr>
        <p:spPr>
          <a:xfrm>
            <a:off x="6215650" y="4623105"/>
            <a:ext cx="1714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via </a:t>
            </a:r>
            <a:r>
              <a:rPr lang="en" sz="1000" u="sng">
                <a:solidFill>
                  <a:schemeClr val="hlink"/>
                </a:solidFill>
                <a:hlinkClick r:id="rId3"/>
              </a:rPr>
              <a:t>vitalik</a:t>
            </a:r>
            <a:endParaRPr sz="1000"/>
          </a:p>
        </p:txBody>
      </p:sp>
      <p:pic>
        <p:nvPicPr>
          <p:cNvPr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9200" y="1448516"/>
            <a:ext cx="4832400" cy="2461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