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6" r:id="rId5"/>
    <p:sldId id="267" r:id="rId6"/>
    <p:sldId id="268" r:id="rId7"/>
    <p:sldId id="269" r:id="rId8"/>
    <p:sldId id="270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04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80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272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38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667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9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938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216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733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394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912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A9DD-A326-4ADD-AC71-96AFCCAB04FC}" type="datetimeFigureOut">
              <a:rPr lang="de-AT" smtClean="0"/>
              <a:t>01.05.2018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12507-E7A9-4164-BE2B-8429B51EE7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304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4000" dirty="0">
                <a:latin typeface="Bauhaus 93" panose="04030905020B02020C02" pitchFamily="82" charset="0"/>
              </a:rPr>
              <a:t>IT </a:t>
            </a:r>
            <a:r>
              <a:rPr lang="de-AT" sz="4000" dirty="0" err="1">
                <a:latin typeface="Bauhaus 93" panose="04030905020B02020C02" pitchFamily="82" charset="0"/>
              </a:rPr>
              <a:t>technologies</a:t>
            </a:r>
            <a:r>
              <a:rPr lang="de-AT" sz="4000" dirty="0">
                <a:latin typeface="Bauhaus 93" panose="04030905020B02020C02" pitchFamily="82" charset="0"/>
              </a:rPr>
              <a:t> </a:t>
            </a:r>
            <a:r>
              <a:rPr lang="de-AT" sz="4000" dirty="0" err="1">
                <a:latin typeface="Bauhaus 93" panose="04030905020B02020C02" pitchFamily="82" charset="0"/>
              </a:rPr>
              <a:t>and</a:t>
            </a:r>
            <a:r>
              <a:rPr lang="de-AT" sz="4000" dirty="0">
                <a:latin typeface="Bauhaus 93" panose="04030905020B02020C02" pitchFamily="82" charset="0"/>
              </a:rPr>
              <a:t> </a:t>
            </a:r>
            <a:r>
              <a:rPr lang="de-AT" sz="4000" dirty="0" err="1" smtClean="0">
                <a:latin typeface="Bauhaus 93" panose="04030905020B02020C02" pitchFamily="82" charset="0"/>
              </a:rPr>
              <a:t>certifications</a:t>
            </a:r>
            <a:r>
              <a:rPr lang="de-AT" sz="4000" dirty="0">
                <a:latin typeface="Bauhaus 93" panose="04030905020B02020C02" pitchFamily="82" charset="0"/>
              </a:rPr>
              <a:t> </a:t>
            </a:r>
            <a:r>
              <a:rPr lang="de-AT" sz="4000" dirty="0" err="1" smtClean="0">
                <a:latin typeface="Bauhaus 93" panose="04030905020B02020C02" pitchFamily="82" charset="0"/>
              </a:rPr>
              <a:t>needs</a:t>
            </a:r>
            <a:r>
              <a:rPr lang="de-AT" sz="4000" dirty="0" smtClean="0">
                <a:latin typeface="Bauhaus 93" panose="04030905020B02020C02" pitchFamily="82" charset="0"/>
              </a:rPr>
              <a:t> </a:t>
            </a:r>
            <a:r>
              <a:rPr lang="de-AT" sz="4000" dirty="0" err="1" smtClean="0">
                <a:latin typeface="Bauhaus 93" panose="04030905020B02020C02" pitchFamily="82" charset="0"/>
              </a:rPr>
              <a:t>and</a:t>
            </a:r>
            <a:r>
              <a:rPr lang="de-AT" sz="4000" dirty="0" smtClean="0">
                <a:latin typeface="Bauhaus 93" panose="04030905020B02020C02" pitchFamily="82" charset="0"/>
              </a:rPr>
              <a:t> </a:t>
            </a:r>
            <a:r>
              <a:rPr lang="de-AT" sz="4000" dirty="0" err="1" smtClean="0">
                <a:latin typeface="Bauhaus 93" panose="04030905020B02020C02" pitchFamily="82" charset="0"/>
              </a:rPr>
              <a:t>perspectives</a:t>
            </a:r>
            <a:r>
              <a:rPr lang="de-AT" sz="4000" dirty="0" smtClean="0">
                <a:latin typeface="Bauhaus 93" panose="04030905020B02020C02" pitchFamily="82" charset="0"/>
              </a:rPr>
              <a:t> for Europe</a:t>
            </a:r>
            <a:endParaRPr lang="de-AT" sz="4000" dirty="0">
              <a:latin typeface="Bauhaus 93" panose="04030905020B02020C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 smtClean="0"/>
              <a:t>Reinhard Posch</a:t>
            </a:r>
          </a:p>
          <a:p>
            <a:r>
              <a:rPr lang="de-AT" dirty="0" smtClean="0"/>
              <a:t>CIO of the Austrian Government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03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5991556">
            <a:off x="4686412" y="136812"/>
            <a:ext cx="2426243" cy="2531485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trust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feel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trustworthyness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really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ln w="0"/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sz="3200" b="1" dirty="0" smtClean="0">
                <a:ln w="0"/>
                <a:solidFill>
                  <a:schemeClr val="accent6">
                    <a:lumMod val="75000"/>
                  </a:schemeClr>
                </a:solidFill>
              </a:rPr>
              <a:t>   !!!</a:t>
            </a:r>
            <a:endParaRPr lang="de-AT" sz="3200" b="1" dirty="0">
              <a:ln w="0"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 rot="6202718">
            <a:off x="703670" y="2431882"/>
            <a:ext cx="2426243" cy="2531485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de-AT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  <a:r>
              <a:rPr lang="de-AT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interests</a:t>
            </a:r>
            <a:r>
              <a:rPr lang="de-AT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national </a:t>
            </a:r>
            <a:r>
              <a:rPr lang="de-AT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interests</a:t>
            </a:r>
            <a:r>
              <a:rPr lang="de-AT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</a:t>
            </a:r>
            <a:r>
              <a:rPr lang="de-AT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</a:t>
            </a:r>
            <a:r>
              <a:rPr lang="de-AT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interests</a:t>
            </a:r>
            <a:r>
              <a:rPr lang="de-AT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???</a:t>
            </a:r>
            <a:endParaRPr lang="de-AT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 rot="5660416">
            <a:off x="9065580" y="2375179"/>
            <a:ext cx="2426243" cy="2531485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de-A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de-AT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aim</a:t>
            </a:r>
            <a:r>
              <a:rPr lang="de-A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de-AT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certficatinon</a:t>
            </a:r>
            <a:r>
              <a:rPr lang="de-A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AT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de-A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AT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de-A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AT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gain</a:t>
            </a:r>
            <a:r>
              <a:rPr lang="de-A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AT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comparability</a:t>
            </a:r>
            <a:r>
              <a:rPr lang="de-A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</a:t>
            </a:r>
            <a:endParaRPr lang="de-AT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 rot="6306955">
            <a:off x="4686415" y="4111167"/>
            <a:ext cx="2426243" cy="2531485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de-A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INNOVATION ..  </a:t>
            </a:r>
            <a:r>
              <a:rPr lang="de-A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de-A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</a:t>
            </a:r>
            <a:r>
              <a:rPr lang="de-A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quite</a:t>
            </a:r>
            <a:r>
              <a:rPr lang="de-A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</a:t>
            </a:r>
            <a:r>
              <a:rPr lang="de-A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further</a:t>
            </a:r>
            <a:r>
              <a:rPr lang="de-A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steps</a:t>
            </a:r>
            <a:r>
              <a:rPr lang="de-A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de-A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</a:t>
            </a:r>
            <a:r>
              <a:rPr lang="de-AT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there</a:t>
            </a:r>
            <a:r>
              <a:rPr lang="de-AT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– </a:t>
            </a:r>
            <a:endParaRPr lang="de-AT" sz="3600" b="1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42143" y="4053470"/>
            <a:ext cx="131478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600" dirty="0" smtClean="0">
                <a:latin typeface="Bauhaus 93" panose="04030905020B02020C02" pitchFamily="82" charset="0"/>
              </a:rPr>
              <a:t>?</a:t>
            </a:r>
            <a:endParaRPr lang="de-AT" sz="16600" dirty="0">
              <a:latin typeface="Bauhaus 93" panose="04030905020B02020C02" pitchFamily="8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03932" y="3271878"/>
            <a:ext cx="20313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dirty="0" err="1" smtClean="0">
                <a:latin typeface="Bauhaus 93" panose="04030905020B02020C02" pitchFamily="82" charset="0"/>
              </a:rPr>
              <a:t>trust</a:t>
            </a:r>
            <a:r>
              <a:rPr lang="de-AT" sz="2800" dirty="0" smtClean="0">
                <a:latin typeface="Bauhaus 93" panose="04030905020B02020C02" pitchFamily="82" charset="0"/>
              </a:rPr>
              <a:t> in IT</a:t>
            </a:r>
          </a:p>
          <a:p>
            <a:pPr algn="ctr"/>
            <a:r>
              <a:rPr lang="de-AT" sz="2800" dirty="0" err="1">
                <a:latin typeface="Bauhaus 93" panose="04030905020B02020C02" pitchFamily="82" charset="0"/>
              </a:rPr>
              <a:t>s</a:t>
            </a:r>
            <a:r>
              <a:rPr lang="de-AT" sz="2800" dirty="0" err="1" smtClean="0">
                <a:latin typeface="Bauhaus 93" panose="04030905020B02020C02" pitchFamily="82" charset="0"/>
              </a:rPr>
              <a:t>ystems</a:t>
            </a:r>
            <a:r>
              <a:rPr lang="de-AT" sz="2800" dirty="0" smtClean="0">
                <a:latin typeface="Bauhaus 93" panose="04030905020B02020C02" pitchFamily="82" charset="0"/>
              </a:rPr>
              <a:t> ???</a:t>
            </a:r>
            <a:endParaRPr lang="de-AT" sz="400" dirty="0"/>
          </a:p>
        </p:txBody>
      </p:sp>
      <p:sp>
        <p:nvSpPr>
          <p:cNvPr id="11" name="Rechteck 10"/>
          <p:cNvSpPr/>
          <p:nvPr/>
        </p:nvSpPr>
        <p:spPr>
          <a:xfrm>
            <a:off x="9233082" y="2968305"/>
            <a:ext cx="2107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600" dirty="0" err="1" smtClean="0">
                <a:solidFill>
                  <a:srgbClr val="FF0000"/>
                </a:solidFill>
                <a:latin typeface="Bauhaus 93" panose="04030905020B02020C02" pitchFamily="82" charset="0"/>
              </a:rPr>
              <a:t>certi-fication</a:t>
            </a:r>
            <a:endParaRPr lang="de-AT" sz="3600" dirty="0" smtClean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12356" y="840757"/>
            <a:ext cx="19743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 smtClean="0">
                <a:latin typeface="Bauhaus 93" panose="04030905020B02020C02" pitchFamily="82" charset="0"/>
              </a:rPr>
              <a:t>trust-</a:t>
            </a:r>
            <a:r>
              <a:rPr lang="de-DE" sz="2800" dirty="0" err="1" smtClean="0">
                <a:latin typeface="Bauhaus 93" panose="04030905020B02020C02" pitchFamily="82" charset="0"/>
              </a:rPr>
              <a:t>worthyness</a:t>
            </a:r>
            <a:endParaRPr lang="de-AT" sz="2400" dirty="0">
              <a:latin typeface="Bauhaus 93" panose="04030905020B02020C02" pitchFamily="82" charset="0"/>
            </a:endParaRPr>
          </a:p>
        </p:txBody>
      </p:sp>
      <p:sp>
        <p:nvSpPr>
          <p:cNvPr id="12" name="Gebogener Pfeil 11"/>
          <p:cNvSpPr/>
          <p:nvPr/>
        </p:nvSpPr>
        <p:spPr>
          <a:xfrm rot="17563909">
            <a:off x="2632770" y="1173350"/>
            <a:ext cx="2483654" cy="24683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474029"/>
              <a:gd name="adj5" fmla="val 1577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4" name="Gebogener Pfeil 13"/>
          <p:cNvSpPr/>
          <p:nvPr/>
        </p:nvSpPr>
        <p:spPr>
          <a:xfrm rot="20937609">
            <a:off x="6770285" y="1173350"/>
            <a:ext cx="2483654" cy="24683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474029"/>
              <a:gd name="adj5" fmla="val 1577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5" name="Gebogener Pfeil 14"/>
          <p:cNvSpPr/>
          <p:nvPr/>
        </p:nvSpPr>
        <p:spPr>
          <a:xfrm rot="6668683">
            <a:off x="6938931" y="3337534"/>
            <a:ext cx="2483654" cy="24683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474029"/>
              <a:gd name="adj5" fmla="val 1577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587440" y="2631338"/>
            <a:ext cx="4624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dirty="0" smtClean="0">
                <a:latin typeface="Bauhaus 93" panose="04030905020B02020C02" pitchFamily="82" charset="0"/>
              </a:rPr>
              <a:t>SECURITY -CERTIFICATION</a:t>
            </a: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122226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 rot="1003940">
            <a:off x="5167024" y="4439963"/>
            <a:ext cx="1806053" cy="1884393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de-AT" sz="3600" b="1" dirty="0" smtClean="0">
                <a:solidFill>
                  <a:schemeClr val="bg1"/>
                </a:solidFill>
              </a:rPr>
              <a:t>INNOVATION – INNOVATION -</a:t>
            </a:r>
            <a:endParaRPr lang="de-AT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3414" y="391412"/>
            <a:ext cx="11802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dirty="0" err="1" smtClean="0">
                <a:latin typeface="Bauhaus 93" panose="04030905020B02020C02" pitchFamily="82" charset="0"/>
              </a:rPr>
              <a:t>whom</a:t>
            </a:r>
            <a:r>
              <a:rPr lang="de-AT" sz="4000" dirty="0" smtClean="0">
                <a:latin typeface="Bauhaus 93" panose="04030905020B02020C02" pitchFamily="82" charset="0"/>
              </a:rPr>
              <a:t> do </a:t>
            </a:r>
            <a:r>
              <a:rPr lang="de-AT" sz="4000" dirty="0" err="1" smtClean="0">
                <a:latin typeface="Bauhaus 93" panose="04030905020B02020C02" pitchFamily="82" charset="0"/>
              </a:rPr>
              <a:t>we</a:t>
            </a:r>
            <a:r>
              <a:rPr lang="de-AT" sz="4000" dirty="0" smtClean="0">
                <a:latin typeface="Bauhaus 93" panose="04030905020B02020C02" pitchFamily="82" charset="0"/>
              </a:rPr>
              <a:t> </a:t>
            </a:r>
            <a:r>
              <a:rPr lang="de-AT" sz="4000" dirty="0" err="1" smtClean="0">
                <a:solidFill>
                  <a:srgbClr val="C00000"/>
                </a:solidFill>
                <a:latin typeface="Bauhaus 93" panose="04030905020B02020C02" pitchFamily="82" charset="0"/>
              </a:rPr>
              <a:t>have</a:t>
            </a:r>
            <a:r>
              <a:rPr lang="de-AT" sz="4000" dirty="0" smtClean="0">
                <a:solidFill>
                  <a:srgbClr val="C00000"/>
                </a:solidFill>
                <a:latin typeface="Bauhaus 93" panose="04030905020B02020C02" pitchFamily="82" charset="0"/>
              </a:rPr>
              <a:t> </a:t>
            </a:r>
            <a:r>
              <a:rPr lang="de-AT" sz="4000" dirty="0" err="1" smtClean="0">
                <a:solidFill>
                  <a:srgbClr val="C00000"/>
                </a:solidFill>
                <a:latin typeface="Bauhaus 93" panose="04030905020B02020C02" pitchFamily="82" charset="0"/>
              </a:rPr>
              <a:t>to</a:t>
            </a:r>
            <a:r>
              <a:rPr lang="de-AT" sz="4000" dirty="0" smtClean="0">
                <a:latin typeface="Bauhaus 93" panose="04030905020B02020C02" pitchFamily="82" charset="0"/>
              </a:rPr>
              <a:t> </a:t>
            </a:r>
            <a:r>
              <a:rPr lang="de-AT" sz="4000" dirty="0" err="1" smtClean="0">
                <a:latin typeface="Bauhaus 93" panose="04030905020B02020C02" pitchFamily="82" charset="0"/>
              </a:rPr>
              <a:t>trust</a:t>
            </a:r>
            <a:r>
              <a:rPr lang="de-AT" sz="4000" dirty="0" smtClean="0">
                <a:latin typeface="Bauhaus 93" panose="04030905020B02020C02" pitchFamily="82" charset="0"/>
              </a:rPr>
              <a:t> (</a:t>
            </a:r>
            <a:r>
              <a:rPr lang="de-AT" sz="4000" dirty="0" err="1" smtClean="0">
                <a:latin typeface="Bauhaus 93" panose="04030905020B02020C02" pitchFamily="82" charset="0"/>
              </a:rPr>
              <a:t>examples</a:t>
            </a:r>
            <a:r>
              <a:rPr lang="de-AT" sz="4000" dirty="0" smtClean="0">
                <a:latin typeface="Bauhaus 93" panose="04030905020B02020C02" pitchFamily="82" charset="0"/>
              </a:rPr>
              <a:t>)</a:t>
            </a:r>
            <a:endParaRPr lang="de-AT" sz="700" dirty="0"/>
          </a:p>
        </p:txBody>
      </p:sp>
      <p:sp>
        <p:nvSpPr>
          <p:cNvPr id="4" name="Textfeld 3"/>
          <p:cNvSpPr txBox="1"/>
          <p:nvPr/>
        </p:nvSpPr>
        <p:spPr>
          <a:xfrm>
            <a:off x="113414" y="1189134"/>
            <a:ext cx="113413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TRUST AND </a:t>
            </a:r>
            <a:r>
              <a:rPr lang="en-US" b="1" dirty="0" smtClean="0"/>
              <a:t>SOCIAL MEDIA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you really be sure that (e.g. even if </a:t>
            </a:r>
            <a:r>
              <a:rPr lang="en-US" dirty="0" err="1" smtClean="0"/>
              <a:t>whatsapp</a:t>
            </a:r>
            <a:r>
              <a:rPr lang="en-US" dirty="0" smtClean="0"/>
              <a:t> is offering client side encryption) there are no third parties invited to the communication where the notification for the invitation is suppressed???</a:t>
            </a:r>
          </a:p>
          <a:p>
            <a:endParaRPr lang="en-US" dirty="0" smtClean="0"/>
          </a:p>
          <a:p>
            <a:r>
              <a:rPr lang="en-US" b="1" dirty="0" smtClean="0"/>
              <a:t>TRUST AND MICROSOFT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have to trust that the certificates managing updates are properly handled. Will the </a:t>
            </a:r>
            <a:r>
              <a:rPr lang="en-US" dirty="0" err="1" smtClean="0"/>
              <a:t>compexity</a:t>
            </a:r>
            <a:r>
              <a:rPr lang="en-US" dirty="0" smtClean="0"/>
              <a:t> of modern system enable/allow provable trustworthiness?</a:t>
            </a:r>
          </a:p>
          <a:p>
            <a:endParaRPr lang="en-US" dirty="0" smtClean="0"/>
          </a:p>
          <a:p>
            <a:r>
              <a:rPr lang="en-US" b="1" dirty="0" smtClean="0"/>
              <a:t>TRUST AND LENOVO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hardware </a:t>
            </a:r>
            <a:r>
              <a:rPr lang="en-US" dirty="0" smtClean="0"/>
              <a:t>could</a:t>
            </a:r>
            <a:r>
              <a:rPr lang="en-US" dirty="0" smtClean="0"/>
              <a:t> eventually compromise nearly any security. By or without intention – e.g. advanced side </a:t>
            </a:r>
            <a:r>
              <a:rPr lang="en-US" dirty="0" err="1" smtClean="0"/>
              <a:t>channeel</a:t>
            </a:r>
            <a:r>
              <a:rPr lang="en-US" dirty="0" smtClean="0"/>
              <a:t> techniques</a:t>
            </a:r>
          </a:p>
          <a:p>
            <a:endParaRPr lang="en-US" dirty="0" smtClean="0"/>
          </a:p>
          <a:p>
            <a:r>
              <a:rPr lang="en-US" b="1" dirty="0" smtClean="0"/>
              <a:t>TRUST AND CSPs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probably the easiest aspect. However, what are the incentives to do it properly (e.g. liabilities, security hardware… ).</a:t>
            </a:r>
          </a:p>
          <a:p>
            <a:endParaRPr lang="en-US" dirty="0" smtClean="0"/>
          </a:p>
          <a:p>
            <a:r>
              <a:rPr lang="en-US" b="1" dirty="0" smtClean="0"/>
              <a:t>TRUST AND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SPECTRE and MELTDOWN are game changers in this field – but no one  is ready for the debate 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202900" y="6175114"/>
            <a:ext cx="946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  <a:latin typeface="Bauhaus 93" panose="04030905020B02020C02" pitchFamily="82" charset="0"/>
              </a:rPr>
              <a:t>WITH THE ENISA AND CERTIFICATION REGULATION EUROPE IS LOOKONG FOR SOME ANSWERS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902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 rot="1003940">
            <a:off x="5167024" y="4439963"/>
            <a:ext cx="1806053" cy="1884393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de-AT" sz="3600" b="1" dirty="0" smtClean="0">
                <a:solidFill>
                  <a:schemeClr val="bg1"/>
                </a:solidFill>
              </a:rPr>
              <a:t>INNOVATION – INNOVATION -</a:t>
            </a:r>
            <a:endParaRPr lang="de-AT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3414" y="391412"/>
            <a:ext cx="11802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dirty="0" smtClean="0">
                <a:latin typeface="Bauhaus 93" panose="04030905020B02020C02" pitchFamily="82" charset="0"/>
              </a:rPr>
              <a:t>THE ROLE OF THE STATE?</a:t>
            </a:r>
            <a:endParaRPr lang="de-AT" sz="700" dirty="0"/>
          </a:p>
        </p:txBody>
      </p:sp>
      <p:sp>
        <p:nvSpPr>
          <p:cNvPr id="4" name="Textfeld 3"/>
          <p:cNvSpPr txBox="1"/>
          <p:nvPr/>
        </p:nvSpPr>
        <p:spPr>
          <a:xfrm>
            <a:off x="241005" y="1275627"/>
            <a:ext cx="113413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STATES HAVE INHERENT AMBIGUITIES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sz="2000" dirty="0" smtClean="0">
                <a:latin typeface="Arial Black" panose="020B0A04020102020204" pitchFamily="34" charset="0"/>
              </a:rPr>
              <a:t>national </a:t>
            </a:r>
            <a:r>
              <a:rPr lang="de-AT" sz="2000" dirty="0" err="1" smtClean="0">
                <a:latin typeface="Arial Black" panose="020B0A04020102020204" pitchFamily="34" charset="0"/>
              </a:rPr>
              <a:t>security</a:t>
            </a:r>
            <a:endParaRPr lang="de-AT" sz="2000" dirty="0" smtClean="0">
              <a:latin typeface="Arial Black" panose="020B0A04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sz="2000" dirty="0" err="1" smtClean="0">
                <a:latin typeface="Arial Black" panose="020B0A04020102020204" pitchFamily="34" charset="0"/>
              </a:rPr>
              <a:t>criminal</a:t>
            </a:r>
            <a:r>
              <a:rPr lang="de-AT" sz="2000" dirty="0" smtClean="0">
                <a:latin typeface="Arial Black" panose="020B0A04020102020204" pitchFamily="34" charset="0"/>
              </a:rPr>
              <a:t> </a:t>
            </a:r>
            <a:r>
              <a:rPr lang="de-AT" sz="2000" dirty="0" err="1" smtClean="0">
                <a:latin typeface="Arial Black" panose="020B0A04020102020204" pitchFamily="34" charset="0"/>
              </a:rPr>
              <a:t>investigation</a:t>
            </a:r>
            <a:endParaRPr lang="de-AT" sz="2000" dirty="0" smtClean="0">
              <a:latin typeface="Arial Black" panose="020B0A04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sz="2000" dirty="0" err="1" smtClean="0">
                <a:latin typeface="Arial Black" panose="020B0A04020102020204" pitchFamily="34" charset="0"/>
              </a:rPr>
              <a:t>protection</a:t>
            </a:r>
            <a:r>
              <a:rPr lang="de-AT" sz="2000" dirty="0" smtClean="0">
                <a:latin typeface="Arial Black" panose="020B0A04020102020204" pitchFamily="34" charset="0"/>
              </a:rPr>
              <a:t> of </a:t>
            </a:r>
            <a:r>
              <a:rPr lang="de-AT" sz="2000" dirty="0" err="1" smtClean="0">
                <a:latin typeface="Arial Black" panose="020B0A04020102020204" pitchFamily="34" charset="0"/>
              </a:rPr>
              <a:t>businesses</a:t>
            </a:r>
            <a:r>
              <a:rPr lang="de-AT" sz="2000" dirty="0" smtClean="0">
                <a:latin typeface="Arial Black" panose="020B0A04020102020204" pitchFamily="34" charset="0"/>
              </a:rPr>
              <a:t> </a:t>
            </a:r>
            <a:r>
              <a:rPr lang="de-AT" sz="2000" dirty="0" err="1" smtClean="0">
                <a:latin typeface="Arial Black" panose="020B0A04020102020204" pitchFamily="34" charset="0"/>
              </a:rPr>
              <a:t>and</a:t>
            </a:r>
            <a:r>
              <a:rPr lang="de-AT" sz="2000" dirty="0" smtClean="0">
                <a:latin typeface="Arial Black" panose="020B0A04020102020204" pitchFamily="34" charset="0"/>
              </a:rPr>
              <a:t> </a:t>
            </a:r>
            <a:r>
              <a:rPr lang="de-AT" sz="2000" dirty="0" err="1" smtClean="0">
                <a:latin typeface="Arial Black" panose="020B0A04020102020204" pitchFamily="34" charset="0"/>
              </a:rPr>
              <a:t>citizen</a:t>
            </a:r>
            <a:endParaRPr lang="de-AT" sz="2000" dirty="0" smtClean="0">
              <a:latin typeface="Arial Black" panose="020B0A04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de-AT" sz="2000" dirty="0" smtClean="0">
              <a:latin typeface="Arial Black" panose="020B0A04020102020204" pitchFamily="34" charset="0"/>
            </a:endParaRPr>
          </a:p>
          <a:p>
            <a:r>
              <a:rPr lang="de-AT" sz="2000" b="1" dirty="0" smtClean="0"/>
              <a:t>SETTING MINIMAL STANDARDS</a:t>
            </a:r>
            <a:endParaRPr lang="de-AT" sz="2000" b="1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sz="2000" dirty="0" smtClean="0">
                <a:latin typeface="Arial Black" panose="020B0A04020102020204" pitchFamily="34" charset="0"/>
              </a:rPr>
              <a:t>for </a:t>
            </a:r>
            <a:r>
              <a:rPr lang="de-AT" sz="2000" dirty="0" err="1" smtClean="0">
                <a:latin typeface="Arial Black" panose="020B0A04020102020204" pitchFamily="34" charset="0"/>
              </a:rPr>
              <a:t>critical</a:t>
            </a:r>
            <a:r>
              <a:rPr lang="de-AT" sz="2000" dirty="0" smtClean="0">
                <a:latin typeface="Arial Black" panose="020B0A04020102020204" pitchFamily="34" charset="0"/>
              </a:rPr>
              <a:t> </a:t>
            </a:r>
            <a:r>
              <a:rPr lang="de-AT" sz="2000" dirty="0" err="1" smtClean="0">
                <a:latin typeface="Arial Black" panose="020B0A04020102020204" pitchFamily="34" charset="0"/>
              </a:rPr>
              <a:t>infrastructures</a:t>
            </a:r>
            <a:endParaRPr lang="de-AT" sz="2000" dirty="0" smtClean="0">
              <a:latin typeface="Arial Black" panose="020B0A04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sz="2000" dirty="0" smtClean="0">
                <a:latin typeface="Arial Black" panose="020B0A04020102020204" pitchFamily="34" charset="0"/>
              </a:rPr>
              <a:t>for </a:t>
            </a:r>
            <a:r>
              <a:rPr lang="de-AT" sz="2000" dirty="0" err="1" smtClean="0">
                <a:latin typeface="Arial Black" panose="020B0A04020102020204" pitchFamily="34" charset="0"/>
              </a:rPr>
              <a:t>key</a:t>
            </a:r>
            <a:r>
              <a:rPr lang="de-AT" sz="2000" dirty="0" smtClean="0">
                <a:latin typeface="Arial Black" panose="020B0A04020102020204" pitchFamily="34" charset="0"/>
              </a:rPr>
              <a:t> </a:t>
            </a:r>
            <a:r>
              <a:rPr lang="de-AT" sz="2000" dirty="0" err="1" smtClean="0">
                <a:latin typeface="Arial Black" panose="020B0A04020102020204" pitchFamily="34" charset="0"/>
              </a:rPr>
              <a:t>industries</a:t>
            </a:r>
            <a:endParaRPr lang="de-AT" sz="2000" dirty="0" smtClean="0">
              <a:latin typeface="Arial Black" panose="020B0A04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sz="2000" dirty="0" smtClean="0">
                <a:latin typeface="Arial Black" panose="020B0A04020102020204" pitchFamily="34" charset="0"/>
              </a:rPr>
              <a:t>for the IT-Security </a:t>
            </a:r>
            <a:r>
              <a:rPr lang="de-AT" sz="2000" dirty="0" err="1" smtClean="0">
                <a:latin typeface="Arial Black" panose="020B0A04020102020204" pitchFamily="34" charset="0"/>
              </a:rPr>
              <a:t>sector</a:t>
            </a:r>
            <a:r>
              <a:rPr lang="de-AT" sz="2000" dirty="0" smtClean="0">
                <a:latin typeface="Arial Black" panose="020B0A04020102020204" pitchFamily="34" charset="0"/>
              </a:rPr>
              <a:t> </a:t>
            </a:r>
            <a:r>
              <a:rPr lang="de-AT" sz="2000" dirty="0" err="1" smtClean="0">
                <a:latin typeface="Arial Black" panose="020B0A04020102020204" pitchFamily="34" charset="0"/>
              </a:rPr>
              <a:t>itself</a:t>
            </a:r>
            <a:endParaRPr lang="de-AT" sz="2000" dirty="0" smtClean="0">
              <a:latin typeface="Arial Black" panose="020B0A04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for </a:t>
            </a:r>
            <a:r>
              <a:rPr lang="de-AT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IoT</a:t>
            </a:r>
            <a:endParaRPr lang="de-AT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de-AT" sz="2000" dirty="0" smtClean="0">
              <a:latin typeface="Arial Black" panose="020B0A04020102020204" pitchFamily="34" charset="0"/>
            </a:endParaRPr>
          </a:p>
          <a:p>
            <a:r>
              <a:rPr lang="de-AT" sz="2000" b="1" dirty="0" smtClean="0">
                <a:solidFill>
                  <a:srgbClr val="C00000"/>
                </a:solidFill>
              </a:rPr>
              <a:t>PROVIDING TRUSTWORTHYNESS – ENABLING LIABILITIES</a:t>
            </a:r>
            <a:endParaRPr lang="de-AT" sz="2000" b="1" dirty="0">
              <a:solidFill>
                <a:srgbClr val="C0000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sz="2000" dirty="0" smtClean="0">
                <a:latin typeface="Arial Black" panose="020B0A04020102020204" pitchFamily="34" charset="0"/>
              </a:rPr>
              <a:t>eIDAS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AT" sz="2000" dirty="0" smtClean="0">
                <a:latin typeface="Arial Black" panose="020B0A04020102020204" pitchFamily="34" charset="0"/>
              </a:rPr>
              <a:t>eID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AT" sz="2000" dirty="0" err="1" smtClean="0">
                <a:latin typeface="Arial Black" panose="020B0A04020102020204" pitchFamily="34" charset="0"/>
              </a:rPr>
              <a:t>siganture</a:t>
            </a:r>
            <a:endParaRPr lang="de-AT" sz="2000" dirty="0" smtClean="0">
              <a:latin typeface="Arial Black" panose="020B0A040201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AT" sz="2000" dirty="0" smtClean="0">
                <a:latin typeface="Arial Black" panose="020B0A04020102020204" pitchFamily="34" charset="0"/>
              </a:rPr>
              <a:t>QWACs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sz="2000" dirty="0" err="1" smtClean="0">
                <a:latin typeface="Arial Black" panose="020B0A04020102020204" pitchFamily="34" charset="0"/>
              </a:rPr>
              <a:t>certification</a:t>
            </a:r>
            <a:endParaRPr lang="de-AT" sz="2000" dirty="0">
              <a:latin typeface="Arial Black" panose="020B0A04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de-AT" sz="2000" dirty="0" smtClean="0">
              <a:latin typeface="Arial Black" panose="020B0A04020102020204" pitchFamily="34" charset="0"/>
            </a:endParaRPr>
          </a:p>
          <a:p>
            <a:endParaRPr lang="de-AT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281" y="4589905"/>
            <a:ext cx="865685" cy="19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5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657495" y="1963436"/>
            <a:ext cx="1912948" cy="19129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JURIS-</a:t>
            </a:r>
          </a:p>
          <a:p>
            <a:pPr algn="ctr"/>
            <a:r>
              <a:rPr lang="en-US" dirty="0"/>
              <a:t>DICTION </a:t>
            </a:r>
          </a:p>
          <a:p>
            <a:pPr algn="ctr"/>
            <a:r>
              <a:rPr lang="en-US" dirty="0"/>
              <a:t>A </a:t>
            </a:r>
          </a:p>
          <a:p>
            <a:pPr algn="ctr"/>
            <a:r>
              <a:rPr lang="en-US" dirty="0"/>
              <a:t>AREA A</a:t>
            </a:r>
          </a:p>
        </p:txBody>
      </p:sp>
      <p:sp>
        <p:nvSpPr>
          <p:cNvPr id="5" name="Ellipse 4"/>
          <p:cNvSpPr/>
          <p:nvPr/>
        </p:nvSpPr>
        <p:spPr>
          <a:xfrm>
            <a:off x="3518289" y="2048726"/>
            <a:ext cx="1912948" cy="191294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JURIS-</a:t>
            </a:r>
          </a:p>
          <a:p>
            <a:pPr algn="ctr"/>
            <a:r>
              <a:rPr lang="en-US" dirty="0"/>
              <a:t>DICTION </a:t>
            </a:r>
          </a:p>
          <a:p>
            <a:pPr algn="ctr"/>
            <a:r>
              <a:rPr lang="en-US" dirty="0"/>
              <a:t>B</a:t>
            </a:r>
          </a:p>
          <a:p>
            <a:pPr algn="ctr"/>
            <a:r>
              <a:rPr lang="en-US" dirty="0"/>
              <a:t>AREA B</a:t>
            </a:r>
          </a:p>
        </p:txBody>
      </p:sp>
      <p:sp>
        <p:nvSpPr>
          <p:cNvPr id="6" name="Ellipse 5"/>
          <p:cNvSpPr/>
          <p:nvPr/>
        </p:nvSpPr>
        <p:spPr>
          <a:xfrm>
            <a:off x="2555519" y="4102229"/>
            <a:ext cx="1912948" cy="19129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JURIS-</a:t>
            </a:r>
          </a:p>
          <a:p>
            <a:pPr algn="ctr"/>
            <a:r>
              <a:rPr lang="en-US" dirty="0"/>
              <a:t>DICTION </a:t>
            </a:r>
          </a:p>
          <a:p>
            <a:pPr algn="ctr"/>
            <a:r>
              <a:rPr lang="en-US" dirty="0"/>
              <a:t>F</a:t>
            </a:r>
          </a:p>
          <a:p>
            <a:pPr algn="ctr"/>
            <a:r>
              <a:rPr lang="en-US" dirty="0"/>
              <a:t>AREA A</a:t>
            </a:r>
          </a:p>
        </p:txBody>
      </p:sp>
      <p:sp>
        <p:nvSpPr>
          <p:cNvPr id="7" name="Ellipse 6"/>
          <p:cNvSpPr/>
          <p:nvPr/>
        </p:nvSpPr>
        <p:spPr>
          <a:xfrm>
            <a:off x="5818313" y="3706218"/>
            <a:ext cx="1912948" cy="191294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JURIS-</a:t>
            </a:r>
          </a:p>
          <a:p>
            <a:pPr algn="ctr"/>
            <a:r>
              <a:rPr lang="en-US" dirty="0"/>
              <a:t>DICTION </a:t>
            </a:r>
          </a:p>
          <a:p>
            <a:pPr algn="ctr"/>
            <a:r>
              <a:rPr lang="en-US" dirty="0"/>
              <a:t>D</a:t>
            </a:r>
          </a:p>
          <a:p>
            <a:pPr algn="ctr"/>
            <a:r>
              <a:rPr lang="en-US" dirty="0"/>
              <a:t>AREA B</a:t>
            </a:r>
          </a:p>
        </p:txBody>
      </p:sp>
      <p:sp>
        <p:nvSpPr>
          <p:cNvPr id="8" name="Ellipse 7"/>
          <p:cNvSpPr/>
          <p:nvPr/>
        </p:nvSpPr>
        <p:spPr>
          <a:xfrm>
            <a:off x="9262741" y="2312179"/>
            <a:ext cx="1912948" cy="19129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JURIS-</a:t>
            </a:r>
          </a:p>
          <a:p>
            <a:pPr algn="ctr"/>
            <a:r>
              <a:rPr lang="en-US" dirty="0"/>
              <a:t>DICTION </a:t>
            </a:r>
          </a:p>
          <a:p>
            <a:pPr algn="ctr"/>
            <a:r>
              <a:rPr lang="en-US" dirty="0"/>
              <a:t>E</a:t>
            </a:r>
          </a:p>
          <a:p>
            <a:pPr algn="ctr"/>
            <a:r>
              <a:rPr lang="en-US" dirty="0"/>
              <a:t>AREA C</a:t>
            </a:r>
          </a:p>
        </p:txBody>
      </p:sp>
      <p:sp>
        <p:nvSpPr>
          <p:cNvPr id="9" name="Ellipse 8"/>
          <p:cNvSpPr/>
          <p:nvPr/>
        </p:nvSpPr>
        <p:spPr>
          <a:xfrm>
            <a:off x="6375917" y="1526627"/>
            <a:ext cx="1912948" cy="191294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JURIS-</a:t>
            </a:r>
          </a:p>
          <a:p>
            <a:pPr algn="ctr"/>
            <a:r>
              <a:rPr lang="en-US" dirty="0"/>
              <a:t>DICTION </a:t>
            </a:r>
          </a:p>
          <a:p>
            <a:pPr algn="ctr"/>
            <a:r>
              <a:rPr lang="en-US" dirty="0"/>
              <a:t>C</a:t>
            </a:r>
          </a:p>
          <a:p>
            <a:pPr algn="ctr"/>
            <a:r>
              <a:rPr lang="en-US" dirty="0"/>
              <a:t>AREA B</a:t>
            </a:r>
          </a:p>
        </p:txBody>
      </p:sp>
      <p:sp>
        <p:nvSpPr>
          <p:cNvPr id="10" name="Wolke 9"/>
          <p:cNvSpPr/>
          <p:nvPr/>
        </p:nvSpPr>
        <p:spPr>
          <a:xfrm>
            <a:off x="2163731" y="2507588"/>
            <a:ext cx="813423" cy="578746"/>
          </a:xfrm>
          <a:prstGeom prst="cloud">
            <a:avLst/>
          </a:prstGeom>
          <a:solidFill>
            <a:srgbClr val="FFC8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J-A A-A</a:t>
            </a:r>
          </a:p>
        </p:txBody>
      </p:sp>
      <p:sp>
        <p:nvSpPr>
          <p:cNvPr id="11" name="Wolke 10"/>
          <p:cNvSpPr/>
          <p:nvPr/>
        </p:nvSpPr>
        <p:spPr>
          <a:xfrm>
            <a:off x="5562493" y="3961674"/>
            <a:ext cx="813423" cy="5787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J-D A-B</a:t>
            </a:r>
          </a:p>
        </p:txBody>
      </p:sp>
      <p:cxnSp>
        <p:nvCxnSpPr>
          <p:cNvPr id="14" name="Gekrümmter Verbinder 13"/>
          <p:cNvCxnSpPr/>
          <p:nvPr/>
        </p:nvCxnSpPr>
        <p:spPr>
          <a:xfrm>
            <a:off x="2976477" y="2796961"/>
            <a:ext cx="541813" cy="208239"/>
          </a:xfrm>
          <a:prstGeom prst="curvedConnector3">
            <a:avLst/>
          </a:prstGeom>
          <a:ln w="57150">
            <a:solidFill>
              <a:srgbClr val="B07B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krümmter Verbinder 17"/>
          <p:cNvCxnSpPr/>
          <p:nvPr/>
        </p:nvCxnSpPr>
        <p:spPr>
          <a:xfrm>
            <a:off x="5431238" y="3005200"/>
            <a:ext cx="1224825" cy="154230"/>
          </a:xfrm>
          <a:prstGeom prst="curvedConnector4">
            <a:avLst>
              <a:gd name="adj1" fmla="val 38564"/>
              <a:gd name="adj2" fmla="val 248220"/>
            </a:avLst>
          </a:prstGeom>
          <a:ln w="57150">
            <a:solidFill>
              <a:srgbClr val="B07B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ümmter Verbinder 20"/>
          <p:cNvCxnSpPr>
            <a:stCxn id="9" idx="6"/>
            <a:endCxn id="46" idx="2"/>
          </p:cNvCxnSpPr>
          <p:nvPr/>
        </p:nvCxnSpPr>
        <p:spPr>
          <a:xfrm>
            <a:off x="8288865" y="2483101"/>
            <a:ext cx="741913" cy="824172"/>
          </a:xfrm>
          <a:prstGeom prst="curvedConnector3">
            <a:avLst/>
          </a:prstGeom>
          <a:ln w="57150">
            <a:solidFill>
              <a:srgbClr val="B07B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krümmter Verbinder 23"/>
          <p:cNvCxnSpPr/>
          <p:nvPr/>
        </p:nvCxnSpPr>
        <p:spPr>
          <a:xfrm>
            <a:off x="3496957" y="3005200"/>
            <a:ext cx="1934281" cy="12700"/>
          </a:xfrm>
          <a:prstGeom prst="curvedConnector5">
            <a:avLst>
              <a:gd name="adj1" fmla="val 22303"/>
              <a:gd name="adj2" fmla="val 2219638"/>
              <a:gd name="adj3" fmla="val 74115"/>
            </a:avLst>
          </a:prstGeom>
          <a:ln w="57150">
            <a:solidFill>
              <a:srgbClr val="B07B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krümmter Verbinder 30"/>
          <p:cNvCxnSpPr/>
          <p:nvPr/>
        </p:nvCxnSpPr>
        <p:spPr>
          <a:xfrm rot="5400000" flipH="1" flipV="1">
            <a:off x="7144966" y="1994198"/>
            <a:ext cx="676329" cy="1654136"/>
          </a:xfrm>
          <a:prstGeom prst="curvedConnector4">
            <a:avLst>
              <a:gd name="adj1" fmla="val 59927"/>
              <a:gd name="adj2" fmla="val 61371"/>
            </a:avLst>
          </a:prstGeom>
          <a:ln w="57150">
            <a:solidFill>
              <a:srgbClr val="B07B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Wolke 45"/>
          <p:cNvSpPr/>
          <p:nvPr/>
        </p:nvSpPr>
        <p:spPr>
          <a:xfrm>
            <a:off x="9028255" y="3017900"/>
            <a:ext cx="813423" cy="578746"/>
          </a:xfrm>
          <a:prstGeom prst="cloud">
            <a:avLst/>
          </a:prstGeom>
          <a:solidFill>
            <a:srgbClr val="FFC8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J-</a:t>
            </a:r>
            <a:r>
              <a:rPr lang="en-US" sz="1200" b="1" dirty="0">
                <a:solidFill>
                  <a:srgbClr val="C00000"/>
                </a:solidFill>
              </a:rPr>
              <a:t>X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A-</a:t>
            </a:r>
            <a:r>
              <a:rPr lang="en-US" sz="1200" b="1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48" name="Gekrümmter Verbinder 47"/>
          <p:cNvCxnSpPr>
            <a:stCxn id="11" idx="2"/>
            <a:endCxn id="9" idx="4"/>
          </p:cNvCxnSpPr>
          <p:nvPr/>
        </p:nvCxnSpPr>
        <p:spPr>
          <a:xfrm rot="10800000" flipH="1">
            <a:off x="5565015" y="3439575"/>
            <a:ext cx="1767375" cy="811472"/>
          </a:xfrm>
          <a:prstGeom prst="curvedConnector4">
            <a:avLst>
              <a:gd name="adj1" fmla="val -12934"/>
              <a:gd name="adj2" fmla="val 67830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r Verbinder 51"/>
          <p:cNvCxnSpPr>
            <a:stCxn id="9" idx="4"/>
            <a:endCxn id="9" idx="2"/>
          </p:cNvCxnSpPr>
          <p:nvPr/>
        </p:nvCxnSpPr>
        <p:spPr>
          <a:xfrm rot="5400000" flipH="1">
            <a:off x="6375917" y="2483101"/>
            <a:ext cx="956474" cy="956474"/>
          </a:xfrm>
          <a:prstGeom prst="curvedConnector4">
            <a:avLst>
              <a:gd name="adj1" fmla="val 37097"/>
              <a:gd name="adj2" fmla="val 75806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krümmter Verbinder 53"/>
          <p:cNvCxnSpPr>
            <a:stCxn id="9" idx="2"/>
            <a:endCxn id="55" idx="3"/>
          </p:cNvCxnSpPr>
          <p:nvPr/>
        </p:nvCxnSpPr>
        <p:spPr>
          <a:xfrm rot="10800000">
            <a:off x="4673519" y="1898439"/>
            <a:ext cx="1702398" cy="584663"/>
          </a:xfrm>
          <a:prstGeom prst="curvedConnector4">
            <a:avLst>
              <a:gd name="adj1" fmla="val 38055"/>
              <a:gd name="adj2" fmla="val 139099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Wolke 54"/>
          <p:cNvSpPr/>
          <p:nvPr/>
        </p:nvSpPr>
        <p:spPr>
          <a:xfrm>
            <a:off x="4266807" y="1865348"/>
            <a:ext cx="813423" cy="5787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J-</a:t>
            </a:r>
            <a:r>
              <a:rPr lang="en-US" sz="1400" b="1" dirty="0">
                <a:solidFill>
                  <a:srgbClr val="C00000"/>
                </a:solidFill>
              </a:rPr>
              <a:t>X</a:t>
            </a:r>
            <a:r>
              <a:rPr lang="en-US" sz="1400" b="1" dirty="0">
                <a:solidFill>
                  <a:schemeClr val="tx1"/>
                </a:solidFill>
              </a:rPr>
              <a:t> A-B</a:t>
            </a:r>
          </a:p>
        </p:txBody>
      </p:sp>
      <p:sp>
        <p:nvSpPr>
          <p:cNvPr id="67" name="Wolke 66"/>
          <p:cNvSpPr/>
          <p:nvPr/>
        </p:nvSpPr>
        <p:spPr>
          <a:xfrm>
            <a:off x="2185220" y="4474519"/>
            <a:ext cx="813423" cy="5787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J-F A-A</a:t>
            </a:r>
          </a:p>
        </p:txBody>
      </p:sp>
      <p:sp>
        <p:nvSpPr>
          <p:cNvPr id="68" name="Wolke 67"/>
          <p:cNvSpPr/>
          <p:nvPr/>
        </p:nvSpPr>
        <p:spPr>
          <a:xfrm>
            <a:off x="4013173" y="4254112"/>
            <a:ext cx="813423" cy="5787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J-F A-A</a:t>
            </a:r>
          </a:p>
        </p:txBody>
      </p:sp>
      <p:cxnSp>
        <p:nvCxnSpPr>
          <p:cNvPr id="69" name="Gekrümmter Verbinder 68"/>
          <p:cNvCxnSpPr>
            <a:stCxn id="6" idx="2"/>
            <a:endCxn id="68" idx="1"/>
          </p:cNvCxnSpPr>
          <p:nvPr/>
        </p:nvCxnSpPr>
        <p:spPr>
          <a:xfrm rot="10800000" flipH="1">
            <a:off x="2555519" y="4832243"/>
            <a:ext cx="1864366" cy="226461"/>
          </a:xfrm>
          <a:prstGeom prst="curvedConnector4">
            <a:avLst>
              <a:gd name="adj1" fmla="val 14819"/>
              <a:gd name="adj2" fmla="val -322652"/>
            </a:avLst>
          </a:prstGeom>
          <a:ln w="57150">
            <a:solidFill>
              <a:srgbClr val="FF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bgerundetes Rechteck 81"/>
          <p:cNvSpPr/>
          <p:nvPr/>
        </p:nvSpPr>
        <p:spPr>
          <a:xfrm>
            <a:off x="8375455" y="4540420"/>
            <a:ext cx="2558076" cy="141159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„X-STICKER“ added by provider in case legal responsibility not taken</a:t>
            </a: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0" y="400282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Bauhaus 93" panose="04030905020B02020C02" pitchFamily="82" charset="0"/>
              </a:rPr>
              <a:t>jurisdiction awareness to complement security</a:t>
            </a:r>
          </a:p>
          <a:p>
            <a:pPr algn="ctr"/>
            <a:r>
              <a:rPr lang="en-US" sz="3600" b="1" dirty="0">
                <a:latin typeface="Bauhaus 93" panose="04030905020B02020C02" pitchFamily="82" charset="0"/>
              </a:rPr>
              <a:t>„THE INTERNET – NUMBERPLATE“</a:t>
            </a:r>
          </a:p>
        </p:txBody>
      </p:sp>
      <p:sp>
        <p:nvSpPr>
          <p:cNvPr id="35" name="Rechteck 34"/>
          <p:cNvSpPr/>
          <p:nvPr/>
        </p:nvSpPr>
        <p:spPr>
          <a:xfrm>
            <a:off x="1" y="6217301"/>
            <a:ext cx="12191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ASSUME E-BUSINESS BEING ABLE TO TAKE ADVANTAGE OF SUCH STRUCTURE</a:t>
            </a:r>
          </a:p>
        </p:txBody>
      </p:sp>
    </p:spTree>
    <p:extLst>
      <p:ext uri="{BB962C8B-B14F-4D97-AF65-F5344CB8AC3E}">
        <p14:creationId xmlns:p14="http://schemas.microsoft.com/office/powerpoint/2010/main" val="201785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err="1">
                <a:latin typeface="Bauhaus 93" panose="04030905020B02020C02" pitchFamily="82" charset="0"/>
              </a:rPr>
              <a:t>IoT</a:t>
            </a:r>
            <a:r>
              <a:rPr lang="en-US" dirty="0">
                <a:latin typeface="Bauhaus 93" panose="04030905020B02020C02" pitchFamily="82" charset="0"/>
              </a:rPr>
              <a:t> adds a further dimension</a:t>
            </a:r>
          </a:p>
        </p:txBody>
      </p:sp>
      <p:pic>
        <p:nvPicPr>
          <p:cNvPr id="4098" name="Picture 2" descr="http://m.c.lnkd.licdn.com/mpr/mpr/AAEAAQAAAAAAAAQsAAAAJGEzODc5NTk3LTJiOWItNDUxMy04MjRhLTA5NTc1ZTlmOTY1O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9" y="2410114"/>
            <a:ext cx="3550285" cy="31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005839" y="1631539"/>
            <a:ext cx="5770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</a:rPr>
              <a:t>The current 7-Series BMW and S-class Mercedes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</a:rPr>
              <a:t>about 100 processors apiece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38200" y="3155926"/>
            <a:ext cx="30010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washers, heaters, cameras,</a:t>
            </a:r>
          </a:p>
          <a:p>
            <a:r>
              <a:rPr lang="en-US" sz="2000" dirty="0" err="1"/>
              <a:t>tv</a:t>
            </a:r>
            <a:r>
              <a:rPr lang="en-US" sz="2000" dirty="0"/>
              <a:t>, radio … </a:t>
            </a:r>
          </a:p>
          <a:p>
            <a:r>
              <a:rPr lang="en-US" sz="2000" dirty="0"/>
              <a:t>meters, alarms, robots, …</a:t>
            </a:r>
          </a:p>
          <a:p>
            <a:r>
              <a:rPr lang="en-US" sz="2000" dirty="0"/>
              <a:t>traffic, cars, planes, …</a:t>
            </a:r>
          </a:p>
          <a:p>
            <a:r>
              <a:rPr lang="en-US" sz="2000" dirty="0"/>
              <a:t>processors everywhere</a:t>
            </a:r>
          </a:p>
        </p:txBody>
      </p:sp>
      <p:sp>
        <p:nvSpPr>
          <p:cNvPr id="6" name="Textfeld 5"/>
          <p:cNvSpPr txBox="1"/>
          <p:nvPr/>
        </p:nvSpPr>
        <p:spPr>
          <a:xfrm rot="19006199">
            <a:off x="7600120" y="3562761"/>
            <a:ext cx="3237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big difference </a:t>
            </a:r>
            <a:r>
              <a:rPr lang="en-US" sz="2400" b="1" dirty="0" smtClean="0">
                <a:solidFill>
                  <a:srgbClr val="FF0000"/>
                </a:solidFill>
              </a:rPr>
              <a:t>as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these </a:t>
            </a:r>
            <a:r>
              <a:rPr lang="en-US" sz="2400" b="1" dirty="0" smtClean="0">
                <a:solidFill>
                  <a:srgbClr val="FF0000"/>
                </a:solidFill>
              </a:rPr>
              <a:t>are going </a:t>
            </a:r>
            <a:r>
              <a:rPr lang="en-US" sz="2400" b="1" dirty="0">
                <a:solidFill>
                  <a:srgbClr val="FF0000"/>
                </a:solidFill>
              </a:rPr>
              <a:t>internet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83919" y="5549147"/>
            <a:ext cx="10071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at present security is definitely NOT first in these concepts</a:t>
            </a:r>
          </a:p>
        </p:txBody>
      </p:sp>
    </p:spTree>
    <p:extLst>
      <p:ext uri="{BB962C8B-B14F-4D97-AF65-F5344CB8AC3E}">
        <p14:creationId xmlns:p14="http://schemas.microsoft.com/office/powerpoint/2010/main" val="215186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15413" y="1209613"/>
            <a:ext cx="2880320" cy="971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414" y="133749"/>
            <a:ext cx="10482672" cy="1325563"/>
          </a:xfrm>
        </p:spPr>
        <p:txBody>
          <a:bodyPr>
            <a:normAutofit/>
          </a:bodyPr>
          <a:lstStyle/>
          <a:p>
            <a:pPr algn="ctr"/>
            <a:r>
              <a:rPr lang="de-AT" sz="4267" dirty="0">
                <a:latin typeface="Bauhaus 93" panose="04030905020B02020C02" pitchFamily="82" charset="0"/>
              </a:rPr>
              <a:t>  </a:t>
            </a:r>
            <a:r>
              <a:rPr lang="de-AT" sz="4267" dirty="0" err="1">
                <a:latin typeface="Bauhaus 93" panose="04030905020B02020C02" pitchFamily="82" charset="0"/>
              </a:rPr>
              <a:t>IoT</a:t>
            </a:r>
            <a:r>
              <a:rPr lang="de-AT" sz="4267" dirty="0">
                <a:latin typeface="Bauhaus 93" panose="04030905020B02020C02" pitchFamily="82" charset="0"/>
              </a:rPr>
              <a:t> – the </a:t>
            </a:r>
            <a:r>
              <a:rPr lang="de-AT" sz="4267" dirty="0" err="1">
                <a:latin typeface="Bauhaus 93" panose="04030905020B02020C02" pitchFamily="82" charset="0"/>
              </a:rPr>
              <a:t>great</a:t>
            </a:r>
            <a:r>
              <a:rPr lang="de-AT" sz="4267" dirty="0">
                <a:latin typeface="Bauhaus 93" panose="04030905020B02020C02" pitchFamily="82" charset="0"/>
              </a:rPr>
              <a:t> UNKKNOWN</a:t>
            </a:r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1028733"/>
            <a:ext cx="10386660" cy="518457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379014" y="5316479"/>
            <a:ext cx="7625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UNLESS WE ACT NOW WE MIGHT GET INTO A SITUATION WE MIGHT NOT MANAGE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87622" y="1209613"/>
            <a:ext cx="1632181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67" b="1" dirty="0">
                <a:solidFill>
                  <a:srgbClr val="FF0000"/>
                </a:solidFill>
              </a:rPr>
              <a:t> &lt; € 2 </a:t>
            </a:r>
            <a:r>
              <a:rPr lang="de-AT" sz="1467" b="1" dirty="0" err="1">
                <a:solidFill>
                  <a:srgbClr val="FF0000"/>
                </a:solidFill>
              </a:rPr>
              <a:t>incl</a:t>
            </a:r>
            <a:r>
              <a:rPr lang="de-AT" sz="1467" b="1" dirty="0">
                <a:solidFill>
                  <a:srgbClr val="FF0000"/>
                </a:solidFill>
              </a:rPr>
              <a:t> </a:t>
            </a:r>
            <a:r>
              <a:rPr lang="de-AT" sz="1467" b="1" dirty="0" err="1">
                <a:solidFill>
                  <a:srgbClr val="FF0000"/>
                </a:solidFill>
              </a:rPr>
              <a:t>shipping</a:t>
            </a:r>
            <a:endParaRPr lang="de-AT" sz="1467" b="1" dirty="0">
              <a:solidFill>
                <a:srgbClr val="FF0000"/>
              </a:solidFill>
            </a:endParaRPr>
          </a:p>
          <a:p>
            <a:r>
              <a:rPr lang="de-AT" sz="1467" dirty="0">
                <a:solidFill>
                  <a:srgbClr val="FF0000"/>
                </a:solidFill>
              </a:rPr>
              <a:t>COMPUTER + </a:t>
            </a:r>
          </a:p>
          <a:p>
            <a:r>
              <a:rPr lang="de-AT" sz="1467" dirty="0">
                <a:solidFill>
                  <a:srgbClr val="FF0000"/>
                </a:solidFill>
              </a:rPr>
              <a:t>SSD +</a:t>
            </a:r>
          </a:p>
          <a:p>
            <a:r>
              <a:rPr lang="de-AT" sz="1467" dirty="0" err="1">
                <a:solidFill>
                  <a:srgbClr val="FF0000"/>
                </a:solidFill>
              </a:rPr>
              <a:t>WiFI</a:t>
            </a:r>
            <a:endParaRPr lang="de-AT" sz="1867" dirty="0">
              <a:solidFill>
                <a:srgbClr val="FF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316766"/>
            <a:ext cx="1200267" cy="8053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52492" y="1875251"/>
            <a:ext cx="19832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rgbClr val="C00000"/>
                </a:solidFill>
              </a:rPr>
              <a:t>In </a:t>
            </a:r>
            <a:r>
              <a:rPr lang="de-AT" sz="1400" dirty="0" err="1">
                <a:solidFill>
                  <a:srgbClr val="C00000"/>
                </a:solidFill>
              </a:rPr>
              <a:t>many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cases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incoming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mobility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and</a:t>
            </a:r>
            <a:r>
              <a:rPr lang="de-AT" sz="1400" dirty="0">
                <a:solidFill>
                  <a:srgbClr val="C00000"/>
                </a:solidFill>
              </a:rPr>
              <a:t> APPs </a:t>
            </a:r>
            <a:r>
              <a:rPr lang="de-AT" sz="1400" dirty="0" err="1">
                <a:solidFill>
                  <a:srgbClr val="C00000"/>
                </a:solidFill>
              </a:rPr>
              <a:t>ports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are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recommended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with</a:t>
            </a:r>
            <a:r>
              <a:rPr lang="de-AT" sz="1400" dirty="0">
                <a:solidFill>
                  <a:srgbClr val="C00000"/>
                </a:solidFill>
              </a:rPr>
              <a:t> the </a:t>
            </a:r>
            <a:r>
              <a:rPr lang="de-AT" sz="1400" dirty="0" err="1">
                <a:solidFill>
                  <a:srgbClr val="C00000"/>
                </a:solidFill>
              </a:rPr>
              <a:t>user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becoming</a:t>
            </a:r>
            <a:r>
              <a:rPr lang="de-AT" sz="1400" dirty="0">
                <a:solidFill>
                  <a:srgbClr val="C00000"/>
                </a:solidFill>
              </a:rPr>
              <a:t> a </a:t>
            </a:r>
            <a:r>
              <a:rPr lang="de-AT" sz="1400" dirty="0" err="1">
                <a:solidFill>
                  <a:srgbClr val="C00000"/>
                </a:solidFill>
              </a:rPr>
              <a:t>service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manager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913789" y="3051480"/>
            <a:ext cx="1983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rgbClr val="C00000"/>
                </a:solidFill>
              </a:rPr>
              <a:t>Big Data </a:t>
            </a:r>
            <a:r>
              <a:rPr lang="de-AT" sz="1400" dirty="0" err="1">
                <a:solidFill>
                  <a:srgbClr val="C00000"/>
                </a:solidFill>
              </a:rPr>
              <a:t>can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reveal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behaviour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903712" y="3621021"/>
            <a:ext cx="23495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rgbClr val="C00000"/>
                </a:solidFill>
              </a:rPr>
              <a:t>172.213.15.66 IP </a:t>
            </a:r>
            <a:r>
              <a:rPr lang="de-AT" sz="1400" dirty="0" err="1">
                <a:solidFill>
                  <a:srgbClr val="C00000"/>
                </a:solidFill>
              </a:rPr>
              <a:t>addresses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can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reveal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location</a:t>
            </a:r>
            <a:endParaRPr lang="de-AT" sz="1400" dirty="0">
              <a:solidFill>
                <a:srgbClr val="C00000"/>
              </a:solidFill>
            </a:endParaRPr>
          </a:p>
          <a:p>
            <a:endParaRPr lang="de-AT" sz="800" dirty="0">
              <a:solidFill>
                <a:srgbClr val="C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80814" y="5553468"/>
            <a:ext cx="234951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 err="1">
                <a:solidFill>
                  <a:srgbClr val="C00000"/>
                </a:solidFill>
              </a:rPr>
              <a:t>switching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activities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can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leak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information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about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profiles</a:t>
            </a:r>
            <a:r>
              <a:rPr lang="de-AT" sz="1400" dirty="0">
                <a:solidFill>
                  <a:srgbClr val="C00000"/>
                </a:solidFill>
              </a:rPr>
              <a:t> (e.g. at </a:t>
            </a:r>
            <a:r>
              <a:rPr lang="de-AT" sz="1400" dirty="0" err="1">
                <a:solidFill>
                  <a:srgbClr val="C00000"/>
                </a:solidFill>
              </a:rPr>
              <a:t>home</a:t>
            </a:r>
            <a:r>
              <a:rPr lang="de-AT" sz="1400" dirty="0">
                <a:solidFill>
                  <a:srgbClr val="C00000"/>
                </a:solidFill>
              </a:rPr>
              <a:t>/on </a:t>
            </a:r>
            <a:r>
              <a:rPr lang="de-AT" sz="1400" dirty="0" err="1">
                <a:solidFill>
                  <a:srgbClr val="C00000"/>
                </a:solidFill>
              </a:rPr>
              <a:t>vacation</a:t>
            </a:r>
            <a:r>
              <a:rPr lang="de-AT" sz="1400" dirty="0">
                <a:solidFill>
                  <a:srgbClr val="C00000"/>
                </a:solidFill>
              </a:rPr>
              <a:t>)</a:t>
            </a:r>
          </a:p>
          <a:p>
            <a:endParaRPr lang="de-AT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5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61" y="1721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AT" sz="4267" dirty="0" err="1" smtClean="0">
                <a:latin typeface="Bauhaus 93" panose="04030905020B02020C02" pitchFamily="82" charset="0"/>
              </a:rPr>
              <a:t>setting</a:t>
            </a:r>
            <a:r>
              <a:rPr lang="de-AT" sz="4267" dirty="0" smtClean="0">
                <a:latin typeface="Bauhaus 93" panose="04030905020B02020C02" pitchFamily="82" charset="0"/>
              </a:rPr>
              <a:t> </a:t>
            </a:r>
            <a:r>
              <a:rPr lang="de-AT" sz="4267" dirty="0" err="1" smtClean="0">
                <a:latin typeface="Bauhaus 93" panose="04030905020B02020C02" pitchFamily="82" charset="0"/>
              </a:rPr>
              <a:t>security</a:t>
            </a:r>
            <a:r>
              <a:rPr lang="de-AT" sz="4267" dirty="0" smtClean="0">
                <a:latin typeface="Bauhaus 93" panose="04030905020B02020C02" pitchFamily="82" charset="0"/>
              </a:rPr>
              <a:t> </a:t>
            </a:r>
            <a:r>
              <a:rPr lang="de-AT" sz="4267" dirty="0" err="1" smtClean="0">
                <a:latin typeface="Bauhaus 93" panose="04030905020B02020C02" pitchFamily="82" charset="0"/>
              </a:rPr>
              <a:t>and</a:t>
            </a:r>
            <a:r>
              <a:rPr lang="de-AT" sz="4267" dirty="0" smtClean="0">
                <a:latin typeface="Bauhaus 93" panose="04030905020B02020C02" pitchFamily="82" charset="0"/>
              </a:rPr>
              <a:t> </a:t>
            </a:r>
            <a:r>
              <a:rPr lang="de-AT" sz="4267" dirty="0" err="1" smtClean="0">
                <a:latin typeface="Bauhaus 93" panose="04030905020B02020C02" pitchFamily="82" charset="0"/>
              </a:rPr>
              <a:t>certification</a:t>
            </a:r>
            <a:r>
              <a:rPr lang="de-AT" sz="4267" dirty="0" smtClean="0">
                <a:latin typeface="Bauhaus 93" panose="04030905020B02020C02" pitchFamily="82" charset="0"/>
              </a:rPr>
              <a:t> </a:t>
            </a:r>
            <a:r>
              <a:rPr lang="de-AT" sz="4267" dirty="0" err="1" smtClean="0">
                <a:latin typeface="Bauhaus 93" panose="04030905020B02020C02" pitchFamily="82" charset="0"/>
              </a:rPr>
              <a:t>standards</a:t>
            </a:r>
            <a:r>
              <a:rPr lang="de-AT" sz="4267" dirty="0" smtClean="0">
                <a:latin typeface="Bauhaus 93" panose="04030905020B02020C02" pitchFamily="82" charset="0"/>
              </a:rPr>
              <a:t/>
            </a:r>
            <a:br>
              <a:rPr lang="de-AT" sz="4267" dirty="0" smtClean="0">
                <a:latin typeface="Bauhaus 93" panose="04030905020B02020C02" pitchFamily="82" charset="0"/>
              </a:rPr>
            </a:br>
            <a:r>
              <a:rPr lang="de-AT" sz="4267" dirty="0" err="1" smtClean="0">
                <a:latin typeface="Bauhaus 93" panose="04030905020B02020C02" pitchFamily="82" charset="0"/>
              </a:rPr>
              <a:t>deriving</a:t>
            </a:r>
            <a:r>
              <a:rPr lang="de-AT" sz="4267" dirty="0" smtClean="0">
                <a:latin typeface="Bauhaus 93" panose="04030905020B02020C02" pitchFamily="82" charset="0"/>
              </a:rPr>
              <a:t> </a:t>
            </a:r>
            <a:r>
              <a:rPr lang="de-AT" sz="4267" dirty="0" err="1" smtClean="0">
                <a:latin typeface="Bauhaus 93" panose="04030905020B02020C02" pitchFamily="82" charset="0"/>
              </a:rPr>
              <a:t>liabilities</a:t>
            </a:r>
            <a:endParaRPr lang="de-AT" sz="4267" dirty="0">
              <a:latin typeface="Bauhaus 93" panose="04030905020B02020C02" pitchFamily="82" charset="0"/>
            </a:endParaRP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6" y="1497741"/>
            <a:ext cx="10938347" cy="4895115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7290035" y="3498209"/>
            <a:ext cx="416932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AT" dirty="0" err="1"/>
              <a:t>hiding</a:t>
            </a:r>
            <a:r>
              <a:rPr lang="de-AT" dirty="0"/>
              <a:t> </a:t>
            </a:r>
            <a:r>
              <a:rPr lang="de-AT" dirty="0" err="1"/>
              <a:t>communication</a:t>
            </a:r>
            <a:r>
              <a:rPr lang="de-AT" dirty="0"/>
              <a:t> in the </a:t>
            </a:r>
            <a:r>
              <a:rPr lang="de-AT" dirty="0" err="1"/>
              <a:t>big</a:t>
            </a:r>
            <a:r>
              <a:rPr lang="de-AT" dirty="0"/>
              <a:t> </a:t>
            </a:r>
            <a:r>
              <a:rPr lang="de-AT" dirty="0" err="1"/>
              <a:t>mass</a:t>
            </a:r>
            <a:endParaRPr lang="de-AT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AT" dirty="0" err="1"/>
              <a:t>hiding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who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talking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whom</a:t>
            </a:r>
            <a:endParaRPr lang="de-AT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AT" dirty="0"/>
              <a:t>Mixing ONE TO ONE – ONE TO MANY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AT" dirty="0"/>
              <a:t>Random </a:t>
            </a:r>
            <a:r>
              <a:rPr lang="de-AT" dirty="0" err="1"/>
              <a:t>Ids</a:t>
            </a:r>
            <a:r>
              <a:rPr lang="de-AT" dirty="0"/>
              <a:t> </a:t>
            </a:r>
            <a:r>
              <a:rPr lang="de-AT" dirty="0" err="1"/>
              <a:t>remove</a:t>
            </a:r>
            <a:r>
              <a:rPr lang="de-AT" dirty="0"/>
              <a:t> </a:t>
            </a:r>
            <a:r>
              <a:rPr lang="de-AT" dirty="0" err="1"/>
              <a:t>info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location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devices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readable</a:t>
            </a:r>
            <a:r>
              <a:rPr lang="de-AT" dirty="0"/>
              <a:t> </a:t>
            </a:r>
            <a:r>
              <a:rPr lang="de-AT" dirty="0" err="1"/>
              <a:t>communication</a:t>
            </a:r>
            <a:endParaRPr lang="de-AT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7201067" y="6271069"/>
            <a:ext cx="360868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de-AT" sz="24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strengthening</a:t>
            </a:r>
            <a:r>
              <a:rPr lang="de-AT" sz="24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de-AT" sz="2400" dirty="0">
                <a:solidFill>
                  <a:schemeClr val="bg1"/>
                </a:solidFill>
                <a:latin typeface="Bauhaus 93" panose="04030905020B02020C02" pitchFamily="82" charset="0"/>
              </a:rPr>
              <a:t>EU-</a:t>
            </a:r>
            <a:r>
              <a:rPr lang="de-AT" sz="2400" dirty="0" err="1">
                <a:solidFill>
                  <a:schemeClr val="bg1"/>
                </a:solidFill>
                <a:latin typeface="Bauhaus 93" panose="04030905020B02020C02" pitchFamily="82" charset="0"/>
              </a:rPr>
              <a:t>industry</a:t>
            </a:r>
            <a:endParaRPr lang="de-A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0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71833" y="4077141"/>
            <a:ext cx="2592280" cy="2592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 rot="1003940">
            <a:off x="5167024" y="4439963"/>
            <a:ext cx="1806053" cy="1884393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de-AT" sz="3600" b="1" dirty="0" smtClean="0">
                <a:solidFill>
                  <a:schemeClr val="bg1"/>
                </a:solidFill>
              </a:rPr>
              <a:t>INNOVATION – INNOVATION -</a:t>
            </a:r>
            <a:endParaRPr lang="de-AT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räne 2"/>
          <p:cNvSpPr/>
          <p:nvPr/>
        </p:nvSpPr>
        <p:spPr>
          <a:xfrm rot="8100000">
            <a:off x="4614571" y="55516"/>
            <a:ext cx="2925134" cy="2925134"/>
          </a:xfrm>
          <a:prstGeom prst="teardrop">
            <a:avLst>
              <a:gd name="adj" fmla="val 1210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>
            <a:off x="5040724" y="621434"/>
            <a:ext cx="205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</a:rPr>
              <a:t>THANK YOU FOR LISTENING</a:t>
            </a:r>
            <a:endParaRPr lang="de-A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Breitbild</PresentationFormat>
  <Paragraphs>115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Bauhaus 93</vt:lpstr>
      <vt:lpstr>Calibri</vt:lpstr>
      <vt:lpstr>Calibri Light</vt:lpstr>
      <vt:lpstr>Courier New</vt:lpstr>
      <vt:lpstr>verdana</vt:lpstr>
      <vt:lpstr>Wingdings</vt:lpstr>
      <vt:lpstr>Office</vt:lpstr>
      <vt:lpstr>IT technologies and certifications needs and perspectives for Europe</vt:lpstr>
      <vt:lpstr>PowerPoint-Präsentation</vt:lpstr>
      <vt:lpstr>PowerPoint-Präsentation</vt:lpstr>
      <vt:lpstr>PowerPoint-Präsentation</vt:lpstr>
      <vt:lpstr>PowerPoint-Präsentation</vt:lpstr>
      <vt:lpstr>IoT adds a further dimension</vt:lpstr>
      <vt:lpstr>  IoT – the great UNKKNOWN</vt:lpstr>
      <vt:lpstr>setting security and certification standards deriving liabilities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</dc:title>
  <dc:creator>Reinhard Posch</dc:creator>
  <cp:lastModifiedBy>Reinhard Posch</cp:lastModifiedBy>
  <cp:revision>17</cp:revision>
  <dcterms:created xsi:type="dcterms:W3CDTF">2018-04-10T07:36:06Z</dcterms:created>
  <dcterms:modified xsi:type="dcterms:W3CDTF">2018-05-01T16:52:03Z</dcterms:modified>
</cp:coreProperties>
</file>